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56" r:id="rId2"/>
    <p:sldId id="318" r:id="rId3"/>
    <p:sldId id="266" r:id="rId4"/>
    <p:sldId id="297" r:id="rId5"/>
    <p:sldId id="314" r:id="rId6"/>
    <p:sldId id="336" r:id="rId7"/>
    <p:sldId id="343" r:id="rId8"/>
    <p:sldId id="268" r:id="rId9"/>
    <p:sldId id="317" r:id="rId10"/>
    <p:sldId id="313" r:id="rId11"/>
    <p:sldId id="288" r:id="rId12"/>
    <p:sldId id="319" r:id="rId13"/>
    <p:sldId id="335" r:id="rId14"/>
    <p:sldId id="305" r:id="rId15"/>
    <p:sldId id="330" r:id="rId16"/>
    <p:sldId id="291" r:id="rId17"/>
    <p:sldId id="325" r:id="rId18"/>
    <p:sldId id="257" r:id="rId19"/>
    <p:sldId id="259" r:id="rId20"/>
    <p:sldId id="324" r:id="rId21"/>
    <p:sldId id="331" r:id="rId22"/>
    <p:sldId id="310" r:id="rId23"/>
    <p:sldId id="321" r:id="rId24"/>
    <p:sldId id="342" r:id="rId25"/>
    <p:sldId id="303" r:id="rId26"/>
  </p:sldIdLst>
  <p:sldSz cx="9144000" cy="6858000" type="screen4x3"/>
  <p:notesSz cx="6799263" cy="9929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2266" autoAdjust="0"/>
    <p:restoredTop sz="50656" autoAdjust="0"/>
  </p:normalViewPr>
  <p:slideViewPr>
    <p:cSldViewPr>
      <p:cViewPr>
        <p:scale>
          <a:sx n="104" d="100"/>
          <a:sy n="104" d="100"/>
        </p:scale>
        <p:origin x="-372" y="924"/>
      </p:cViewPr>
      <p:guideLst>
        <p:guide orient="horz" pos="2160"/>
        <p:guide pos="2880"/>
      </p:guideLst>
    </p:cSldViewPr>
  </p:slideViewPr>
  <p:outlineViewPr>
    <p:cViewPr>
      <p:scale>
        <a:sx n="33" d="100"/>
        <a:sy n="33" d="100"/>
      </p:scale>
      <p:origin x="54" y="929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73" d="100"/>
          <a:sy n="73" d="100"/>
        </p:scale>
        <p:origin x="-2232"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2946347" cy="496491"/>
          </a:xfrm>
          <a:prstGeom prst="rect">
            <a:avLst/>
          </a:prstGeom>
        </p:spPr>
        <p:txBody>
          <a:bodyPr vert="horz" lIns="91434" tIns="45717" rIns="91434" bIns="45717" rtlCol="0"/>
          <a:lstStyle>
            <a:lvl1pPr algn="l">
              <a:defRPr sz="1200"/>
            </a:lvl1pPr>
          </a:lstStyle>
          <a:p>
            <a:endParaRPr lang="fr-FR"/>
          </a:p>
        </p:txBody>
      </p:sp>
      <p:sp>
        <p:nvSpPr>
          <p:cNvPr id="3" name="Espace réservé de la date 2"/>
          <p:cNvSpPr>
            <a:spLocks noGrp="1"/>
          </p:cNvSpPr>
          <p:nvPr>
            <p:ph type="dt" sz="quarter" idx="1"/>
          </p:nvPr>
        </p:nvSpPr>
        <p:spPr>
          <a:xfrm>
            <a:off x="3851343" y="1"/>
            <a:ext cx="2946347" cy="496491"/>
          </a:xfrm>
          <a:prstGeom prst="rect">
            <a:avLst/>
          </a:prstGeom>
        </p:spPr>
        <p:txBody>
          <a:bodyPr vert="horz" lIns="91434" tIns="45717" rIns="91434" bIns="45717" rtlCol="0"/>
          <a:lstStyle>
            <a:lvl1pPr algn="r">
              <a:defRPr sz="1200"/>
            </a:lvl1pPr>
          </a:lstStyle>
          <a:p>
            <a:fld id="{92087E58-94FF-4C93-998F-4E54A8646898}" type="datetimeFigureOut">
              <a:rPr lang="fr-FR" smtClean="0"/>
              <a:pPr/>
              <a:t>13/04/2018</a:t>
            </a:fld>
            <a:endParaRPr lang="fr-FR"/>
          </a:p>
        </p:txBody>
      </p:sp>
      <p:sp>
        <p:nvSpPr>
          <p:cNvPr id="4" name="Espace réservé du pied de page 3"/>
          <p:cNvSpPr>
            <a:spLocks noGrp="1"/>
          </p:cNvSpPr>
          <p:nvPr>
            <p:ph type="ftr" sz="quarter" idx="2"/>
          </p:nvPr>
        </p:nvSpPr>
        <p:spPr>
          <a:xfrm>
            <a:off x="0" y="9431600"/>
            <a:ext cx="2946347" cy="496491"/>
          </a:xfrm>
          <a:prstGeom prst="rect">
            <a:avLst/>
          </a:prstGeom>
        </p:spPr>
        <p:txBody>
          <a:bodyPr vert="horz" lIns="91434" tIns="45717" rIns="91434" bIns="45717"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1343" y="9431600"/>
            <a:ext cx="2946347" cy="496491"/>
          </a:xfrm>
          <a:prstGeom prst="rect">
            <a:avLst/>
          </a:prstGeom>
        </p:spPr>
        <p:txBody>
          <a:bodyPr vert="horz" lIns="91434" tIns="45717" rIns="91434" bIns="45717" rtlCol="0" anchor="b"/>
          <a:lstStyle>
            <a:lvl1pPr algn="r">
              <a:defRPr sz="1200"/>
            </a:lvl1pPr>
          </a:lstStyle>
          <a:p>
            <a:fld id="{412537EB-B6CC-4E8D-B5C4-9BD5533CDDAA}" type="slidenum">
              <a:rPr lang="fr-FR" smtClean="0"/>
              <a:pPr/>
              <a:t>‹#›</a:t>
            </a:fld>
            <a:endParaRPr lang="fr-FR"/>
          </a:p>
        </p:txBody>
      </p:sp>
    </p:spTree>
    <p:extLst>
      <p:ext uri="{BB962C8B-B14F-4D97-AF65-F5344CB8AC3E}">
        <p14:creationId xmlns:p14="http://schemas.microsoft.com/office/powerpoint/2010/main" val="25826327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2946347" cy="496491"/>
          </a:xfrm>
          <a:prstGeom prst="rect">
            <a:avLst/>
          </a:prstGeom>
        </p:spPr>
        <p:txBody>
          <a:bodyPr vert="horz" lIns="91434" tIns="45717" rIns="91434" bIns="45717" rtlCol="0"/>
          <a:lstStyle>
            <a:lvl1pPr algn="l">
              <a:defRPr sz="1200"/>
            </a:lvl1pPr>
          </a:lstStyle>
          <a:p>
            <a:endParaRPr lang="fr-FR"/>
          </a:p>
        </p:txBody>
      </p:sp>
      <p:sp>
        <p:nvSpPr>
          <p:cNvPr id="3" name="Espace réservé de la date 2"/>
          <p:cNvSpPr>
            <a:spLocks noGrp="1"/>
          </p:cNvSpPr>
          <p:nvPr>
            <p:ph type="dt" idx="1"/>
          </p:nvPr>
        </p:nvSpPr>
        <p:spPr>
          <a:xfrm>
            <a:off x="3851343" y="1"/>
            <a:ext cx="2946347" cy="496491"/>
          </a:xfrm>
          <a:prstGeom prst="rect">
            <a:avLst/>
          </a:prstGeom>
        </p:spPr>
        <p:txBody>
          <a:bodyPr vert="horz" lIns="91434" tIns="45717" rIns="91434" bIns="45717" rtlCol="0"/>
          <a:lstStyle>
            <a:lvl1pPr algn="r">
              <a:defRPr sz="1200"/>
            </a:lvl1pPr>
          </a:lstStyle>
          <a:p>
            <a:fld id="{890300EC-928D-4FB2-AAA8-772665672F89}" type="datetimeFigureOut">
              <a:rPr lang="fr-FR" smtClean="0"/>
              <a:pPr/>
              <a:t>13/04/2018</a:t>
            </a:fld>
            <a:endParaRPr lang="fr-FR"/>
          </a:p>
        </p:txBody>
      </p:sp>
      <p:sp>
        <p:nvSpPr>
          <p:cNvPr id="4" name="Espace réservé de l'image des diapositives 3"/>
          <p:cNvSpPr>
            <a:spLocks noGrp="1" noRot="1" noChangeAspect="1"/>
          </p:cNvSpPr>
          <p:nvPr>
            <p:ph type="sldImg" idx="2"/>
          </p:nvPr>
        </p:nvSpPr>
        <p:spPr>
          <a:xfrm>
            <a:off x="915988" y="744538"/>
            <a:ext cx="4967287" cy="3724275"/>
          </a:xfrm>
          <a:prstGeom prst="rect">
            <a:avLst/>
          </a:prstGeom>
          <a:noFill/>
          <a:ln w="12700">
            <a:solidFill>
              <a:prstClr val="black"/>
            </a:solidFill>
          </a:ln>
        </p:spPr>
        <p:txBody>
          <a:bodyPr vert="horz" lIns="91434" tIns="45717" rIns="91434" bIns="45717" rtlCol="0" anchor="ctr"/>
          <a:lstStyle/>
          <a:p>
            <a:endParaRPr lang="fr-FR"/>
          </a:p>
        </p:txBody>
      </p:sp>
      <p:sp>
        <p:nvSpPr>
          <p:cNvPr id="5" name="Espace réservé des commentaires 4"/>
          <p:cNvSpPr>
            <a:spLocks noGrp="1"/>
          </p:cNvSpPr>
          <p:nvPr>
            <p:ph type="body" sz="quarter" idx="3"/>
          </p:nvPr>
        </p:nvSpPr>
        <p:spPr>
          <a:xfrm>
            <a:off x="679927" y="4716662"/>
            <a:ext cx="5439410" cy="4468416"/>
          </a:xfrm>
          <a:prstGeom prst="rect">
            <a:avLst/>
          </a:prstGeom>
        </p:spPr>
        <p:txBody>
          <a:bodyPr vert="horz" lIns="91434" tIns="45717" rIns="91434" bIns="45717"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31600"/>
            <a:ext cx="2946347" cy="496491"/>
          </a:xfrm>
          <a:prstGeom prst="rect">
            <a:avLst/>
          </a:prstGeom>
        </p:spPr>
        <p:txBody>
          <a:bodyPr vert="horz" lIns="91434" tIns="45717" rIns="91434" bIns="45717"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1343" y="9431600"/>
            <a:ext cx="2946347" cy="496491"/>
          </a:xfrm>
          <a:prstGeom prst="rect">
            <a:avLst/>
          </a:prstGeom>
        </p:spPr>
        <p:txBody>
          <a:bodyPr vert="horz" lIns="91434" tIns="45717" rIns="91434" bIns="45717" rtlCol="0" anchor="b"/>
          <a:lstStyle>
            <a:lvl1pPr algn="r">
              <a:defRPr sz="1200"/>
            </a:lvl1pPr>
          </a:lstStyle>
          <a:p>
            <a:fld id="{C2775550-BD96-4502-8A2B-4FE3A667DDB0}" type="slidenum">
              <a:rPr lang="fr-FR" smtClean="0"/>
              <a:pPr/>
              <a:t>‹#›</a:t>
            </a:fld>
            <a:endParaRPr lang="fr-FR"/>
          </a:p>
        </p:txBody>
      </p:sp>
    </p:spTree>
    <p:extLst>
      <p:ext uri="{BB962C8B-B14F-4D97-AF65-F5344CB8AC3E}">
        <p14:creationId xmlns:p14="http://schemas.microsoft.com/office/powerpoint/2010/main" val="3716880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Bonjour</a:t>
            </a:r>
            <a:r>
              <a:rPr lang="fr-FR" baseline="0" dirty="0" smtClean="0"/>
              <a:t> et bienvenue,</a:t>
            </a:r>
          </a:p>
          <a:p>
            <a:endParaRPr lang="fr-FR" baseline="0" dirty="0" smtClean="0"/>
          </a:p>
          <a:p>
            <a:r>
              <a:rPr lang="fr-FR" baseline="0" dirty="0" smtClean="0"/>
              <a:t>Dans cette présentation, Manuela Badoglio (coordinateur des études </a:t>
            </a:r>
            <a:r>
              <a:rPr lang="fr-FR" baseline="0" dirty="0" err="1" smtClean="0"/>
              <a:t>Autoimmune</a:t>
            </a:r>
            <a:r>
              <a:rPr lang="fr-FR" baseline="0" dirty="0" smtClean="0"/>
              <a:t> </a:t>
            </a:r>
            <a:r>
              <a:rPr lang="fr-FR" baseline="0" dirty="0" err="1" smtClean="0"/>
              <a:t>Diseases</a:t>
            </a:r>
            <a:r>
              <a:rPr lang="fr-FR" baseline="0" dirty="0" smtClean="0"/>
              <a:t> </a:t>
            </a:r>
            <a:r>
              <a:rPr lang="fr-FR" baseline="0" dirty="0" err="1" smtClean="0"/>
              <a:t>Working</a:t>
            </a:r>
            <a:r>
              <a:rPr lang="fr-FR" baseline="0" dirty="0" smtClean="0"/>
              <a:t> Party à l’EBMT (Société Européenne de greffe de moelle) et moi-même, Hélène Faivre (IDE de recherche clinique dans le service du Pr Farge à l’hôpital Saint Louis) allons vous </a:t>
            </a:r>
            <a:r>
              <a:rPr lang="fr-FR" b="0" u="none" baseline="0" dirty="0" smtClean="0"/>
              <a:t>présenter les principes de l’</a:t>
            </a:r>
            <a:r>
              <a:rPr lang="fr-FR" dirty="0" smtClean="0"/>
              <a:t>utilisation des </a:t>
            </a:r>
            <a:r>
              <a:rPr lang="fr-FR" baseline="0" dirty="0" smtClean="0"/>
              <a:t>greffes de cellules souches hématopoïétiques pour traiter les maladies auto-immunes</a:t>
            </a:r>
            <a:endParaRPr lang="fr-FR" dirty="0" smtClean="0"/>
          </a:p>
          <a:p>
            <a:endParaRPr lang="fr-FR" dirty="0" smtClean="0"/>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C2775550-BD96-4502-8A2B-4FE3A667DDB0}" type="slidenum">
              <a:rPr lang="fr-FR" smtClean="0"/>
              <a:pPr/>
              <a:t>1</a:t>
            </a:fld>
            <a:endParaRPr lang="fr-FR"/>
          </a:p>
        </p:txBody>
      </p:sp>
    </p:spTree>
    <p:extLst>
      <p:ext uri="{BB962C8B-B14F-4D97-AF65-F5344CB8AC3E}">
        <p14:creationId xmlns:p14="http://schemas.microsoft.com/office/powerpoint/2010/main" val="143983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21715">
              <a:defRPr/>
            </a:pPr>
            <a:r>
              <a:rPr lang="fr-FR" dirty="0" smtClean="0"/>
              <a:t>Le score de </a:t>
            </a:r>
            <a:r>
              <a:rPr lang="fr-FR" dirty="0" err="1" smtClean="0"/>
              <a:t>Rodnan</a:t>
            </a:r>
            <a:r>
              <a:rPr lang="fr-FR" dirty="0" smtClean="0"/>
              <a:t> est un indice clinique pronostic de la sclérodermie.</a:t>
            </a:r>
            <a:r>
              <a:rPr lang="fr-FR" baseline="0" dirty="0" smtClean="0"/>
              <a:t> Il </a:t>
            </a:r>
            <a:r>
              <a:rPr lang="fr-FR" dirty="0" smtClean="0"/>
              <a:t>évalue la sclérose cutanée sur 17 segments du corps:</a:t>
            </a:r>
            <a:r>
              <a:rPr lang="fr-FR" baseline="0" dirty="0" smtClean="0"/>
              <a:t> chaque segment est coté de 0 à 3 selon l’intensité de la sclérose. Plus le score est élevé, plus l’atteinte cutanée est sévère ce qui implique des limitations de mouvements chez les patients (difficultés à utiliser les mains pour les gestes de la vie quotidienne, difficultés pour se déplacer…).</a:t>
            </a:r>
            <a:r>
              <a:rPr lang="fr-FR" dirty="0"/>
              <a:t> le durcissement de la peau des doigts est le symptôme le plus fréquent et souvent très invalidant, puisqu’il devient difficile pour le patient de plier les doigts normalement. Ainsi, des actions banales comme </a:t>
            </a:r>
            <a:r>
              <a:rPr lang="fr-FR" dirty="0" smtClean="0"/>
              <a:t> se laver, s’habiller</a:t>
            </a:r>
            <a:r>
              <a:rPr lang="fr-FR" dirty="0"/>
              <a:t>, lacer ses chaussures ou écrire deviennent douloureuses et difficiles à </a:t>
            </a:r>
            <a:r>
              <a:rPr lang="fr-FR" dirty="0" smtClean="0"/>
              <a:t>accomplir, nécessitant parfois l’aide d’une tierce personne.</a:t>
            </a:r>
            <a:endParaRPr lang="fr-FR" dirty="0"/>
          </a:p>
          <a:p>
            <a:r>
              <a:rPr lang="fr-FR" dirty="0" smtClean="0"/>
              <a:t>L’autogreffe</a:t>
            </a:r>
            <a:r>
              <a:rPr lang="fr-FR" baseline="0" dirty="0" smtClean="0"/>
              <a:t> de CSH peut être proposé à certains patients ayant un score de </a:t>
            </a:r>
            <a:r>
              <a:rPr lang="fr-FR" baseline="0" dirty="0" err="1" smtClean="0"/>
              <a:t>Rodnan</a:t>
            </a:r>
            <a:r>
              <a:rPr lang="fr-FR" baseline="0" dirty="0" smtClean="0"/>
              <a:t> &gt;20 avec atteinte du tronc, ou </a:t>
            </a:r>
            <a:r>
              <a:rPr lang="fr-FR" baseline="0" dirty="0" err="1" smtClean="0"/>
              <a:t>Rodnan</a:t>
            </a:r>
            <a:r>
              <a:rPr lang="fr-FR" baseline="0" dirty="0" smtClean="0"/>
              <a:t>≥ 15 avec atteinte viscérale significative, et après évaluation de l’atteinte cardiopulmonaire et </a:t>
            </a:r>
            <a:r>
              <a:rPr lang="fr-FR" baseline="0" dirty="0" err="1" smtClean="0"/>
              <a:t>réno</a:t>
            </a:r>
            <a:r>
              <a:rPr lang="fr-FR" baseline="0" dirty="0" smtClean="0"/>
              <a:t>-vasculaire pour exclure de cette procédure les patients à haut risque.</a:t>
            </a:r>
            <a:endParaRPr lang="fr-FR" dirty="0"/>
          </a:p>
        </p:txBody>
      </p:sp>
      <p:sp>
        <p:nvSpPr>
          <p:cNvPr id="4" name="Espace réservé du numéro de diapositive 3"/>
          <p:cNvSpPr>
            <a:spLocks noGrp="1"/>
          </p:cNvSpPr>
          <p:nvPr>
            <p:ph type="sldNum" sz="quarter" idx="10"/>
          </p:nvPr>
        </p:nvSpPr>
        <p:spPr/>
        <p:txBody>
          <a:bodyPr/>
          <a:lstStyle/>
          <a:p>
            <a:fld id="{C2775550-BD96-4502-8A2B-4FE3A667DDB0}" type="slidenum">
              <a:rPr lang="fr-FR" smtClean="0"/>
              <a:pPr/>
              <a:t>10</a:t>
            </a:fld>
            <a:endParaRPr lang="fr-FR"/>
          </a:p>
        </p:txBody>
      </p:sp>
    </p:spTree>
    <p:extLst>
      <p:ext uri="{BB962C8B-B14F-4D97-AF65-F5344CB8AC3E}">
        <p14:creationId xmlns:p14="http://schemas.microsoft.com/office/powerpoint/2010/main" val="685981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21715">
              <a:defRPr/>
            </a:pPr>
            <a:r>
              <a:rPr lang="fr-FR" dirty="0" smtClean="0"/>
              <a:t>Le SHAQ</a:t>
            </a:r>
            <a:r>
              <a:rPr lang="fr-FR" baseline="0" dirty="0" smtClean="0"/>
              <a:t> est un auto-questionnaire de mesure de qualité de vie qui mesure le retentissement fonctionnel de la SSC : il permet de mesurer le degré de handicap des patients dans les gestes de la vie quotidienne (s’habiller, se lever, manger, marcher, réaliser les gestes de l’hygiène, attraper)</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C2775550-BD96-4502-8A2B-4FE3A667DDB0}" type="slidenum">
              <a:rPr lang="fr-FR" smtClean="0"/>
              <a:pPr/>
              <a:t>11</a:t>
            </a:fld>
            <a:endParaRPr lang="fr-FR"/>
          </a:p>
        </p:txBody>
      </p:sp>
    </p:spTree>
    <p:extLst>
      <p:ext uri="{BB962C8B-B14F-4D97-AF65-F5344CB8AC3E}">
        <p14:creationId xmlns:p14="http://schemas.microsoft.com/office/powerpoint/2010/main" val="981850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Dans le cadre</a:t>
            </a:r>
            <a:r>
              <a:rPr lang="fr-FR" baseline="0" dirty="0" smtClean="0"/>
              <a:t> de la SEP, maladie caractérisée par une atteinte neurologique, l’EDSS est le score qui mesure le degré de handicap selon les lésions:</a:t>
            </a:r>
          </a:p>
          <a:p>
            <a:r>
              <a:rPr lang="fr-FR" baseline="0" dirty="0" smtClean="0"/>
              <a:t>Du tronc cérébral (dysarthrie c’est-à-dire troubles de la parole, troubles de la déglutition…)</a:t>
            </a:r>
          </a:p>
          <a:p>
            <a:r>
              <a:rPr lang="fr-FR" baseline="0" dirty="0" smtClean="0"/>
              <a:t>De la fonction cérébelleuse (difficultés à coordonner les </a:t>
            </a:r>
            <a:r>
              <a:rPr lang="fr-FR" baseline="0" smtClean="0"/>
              <a:t>mouvements, troubles </a:t>
            </a:r>
            <a:r>
              <a:rPr lang="fr-FR" baseline="0" dirty="0" smtClean="0"/>
              <a:t>de l’équilibre…)</a:t>
            </a:r>
          </a:p>
          <a:p>
            <a:r>
              <a:rPr lang="fr-FR" baseline="0" dirty="0" smtClean="0"/>
              <a:t>De la fonction visuelle</a:t>
            </a:r>
          </a:p>
          <a:p>
            <a:r>
              <a:rPr lang="fr-FR" baseline="0" dirty="0" smtClean="0"/>
              <a:t>Des fonction sphinctériennes (</a:t>
            </a:r>
            <a:r>
              <a:rPr lang="fr-FR" b="0" baseline="0" dirty="0" smtClean="0"/>
              <a:t>in</a:t>
            </a:r>
            <a:r>
              <a:rPr lang="fr-FR" baseline="0" dirty="0" smtClean="0"/>
              <a:t>continence urinaire et/ou intestinale)</a:t>
            </a:r>
          </a:p>
          <a:p>
            <a:r>
              <a:rPr lang="fr-FR" baseline="0" dirty="0" smtClean="0"/>
              <a:t>Des fonctions mentales (troubles de la mémoire, de l’humeur…)</a:t>
            </a:r>
          </a:p>
          <a:p>
            <a:r>
              <a:rPr lang="fr-FR" baseline="0" dirty="0" smtClean="0"/>
              <a:t>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C2775550-BD96-4502-8A2B-4FE3A667DDB0}" type="slidenum">
              <a:rPr lang="fr-FR" smtClean="0"/>
              <a:pPr/>
              <a:t>12</a:t>
            </a:fld>
            <a:endParaRPr lang="fr-FR"/>
          </a:p>
        </p:txBody>
      </p:sp>
    </p:spTree>
    <p:extLst>
      <p:ext uri="{BB962C8B-B14F-4D97-AF65-F5344CB8AC3E}">
        <p14:creationId xmlns:p14="http://schemas.microsoft.com/office/powerpoint/2010/main" val="27697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Il existe</a:t>
            </a:r>
            <a:r>
              <a:rPr lang="fr-FR" baseline="0" dirty="0" smtClean="0"/>
              <a:t> </a:t>
            </a:r>
            <a:r>
              <a:rPr lang="fr-FR" b="0" baseline="0" dirty="0" smtClean="0"/>
              <a:t>principalement</a:t>
            </a:r>
            <a:r>
              <a:rPr lang="fr-FR" baseline="0" dirty="0" smtClean="0"/>
              <a:t> deux formes de sclérose en plaques ,définies</a:t>
            </a:r>
            <a:r>
              <a:rPr lang="fr-FR" dirty="0" smtClean="0"/>
              <a:t> </a:t>
            </a:r>
            <a:r>
              <a:rPr lang="fr-FR" baseline="0" dirty="0" smtClean="0"/>
              <a:t>selon l’évolution de </a:t>
            </a:r>
            <a:r>
              <a:rPr lang="fr-FR" dirty="0" smtClean="0"/>
              <a:t>la maladie dans le temps</a:t>
            </a:r>
            <a:r>
              <a:rPr lang="fr-FR" baseline="0" dirty="0" smtClean="0"/>
              <a:t> : une forme rémittente et une forme progressive.</a:t>
            </a:r>
          </a:p>
          <a:p>
            <a:r>
              <a:rPr lang="fr-FR" baseline="0" dirty="0" smtClean="0"/>
              <a:t>Dans 80% à 85% </a:t>
            </a:r>
            <a:r>
              <a:rPr lang="fr-FR" b="0" baseline="0" dirty="0" smtClean="0"/>
              <a:t>des cas </a:t>
            </a:r>
            <a:r>
              <a:rPr lang="fr-FR" baseline="0" dirty="0" smtClean="0"/>
              <a:t>la maladie débute par la forme rémittente caractérisée par une alternance entre des phases de poussées de la maladie et des phases de rémission. Les phases de poussées se traduisent par une aggravation des symptômes neurologiques.</a:t>
            </a:r>
          </a:p>
          <a:p>
            <a:r>
              <a:rPr lang="fr-FR" dirty="0" smtClean="0"/>
              <a:t>Les formes progressives se caractérisent par une évolution lente et constante de la maladie, dès le diagnostic, ou secondairement progressives après une forme rémittente initiale.</a:t>
            </a:r>
          </a:p>
          <a:p>
            <a:endParaRPr lang="fr-FR" dirty="0"/>
          </a:p>
        </p:txBody>
      </p:sp>
      <p:sp>
        <p:nvSpPr>
          <p:cNvPr id="4" name="Espace réservé du numéro de diapositive 3"/>
          <p:cNvSpPr>
            <a:spLocks noGrp="1"/>
          </p:cNvSpPr>
          <p:nvPr>
            <p:ph type="sldNum" sz="quarter" idx="10"/>
          </p:nvPr>
        </p:nvSpPr>
        <p:spPr/>
        <p:txBody>
          <a:bodyPr/>
          <a:lstStyle/>
          <a:p>
            <a:fld id="{C2775550-BD96-4502-8A2B-4FE3A667DDB0}" type="slidenum">
              <a:rPr lang="fr-FR" smtClean="0"/>
              <a:pPr/>
              <a:t>13</a:t>
            </a:fld>
            <a:endParaRPr lang="fr-FR"/>
          </a:p>
        </p:txBody>
      </p:sp>
    </p:spTree>
    <p:extLst>
      <p:ext uri="{BB962C8B-B14F-4D97-AF65-F5344CB8AC3E}">
        <p14:creationId xmlns:p14="http://schemas.microsoft.com/office/powerpoint/2010/main" val="2616793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Plusieurs études ici présentées ont</a:t>
            </a:r>
            <a:r>
              <a:rPr lang="fr-FR" baseline="0" dirty="0" smtClean="0"/>
              <a:t> démontré</a:t>
            </a:r>
            <a:r>
              <a:rPr lang="fr-FR" dirty="0" smtClean="0"/>
              <a:t> </a:t>
            </a:r>
            <a:r>
              <a:rPr lang="fr-FR" baseline="0" dirty="0" smtClean="0"/>
              <a:t>que l’efficacité de l’autogreffe de CSHP au cours de la SEP est fonction :</a:t>
            </a:r>
          </a:p>
          <a:p>
            <a:pPr>
              <a:buFontTx/>
              <a:buChar char="-"/>
            </a:pPr>
            <a:r>
              <a:rPr lang="fr-FR" baseline="0" dirty="0" smtClean="0"/>
              <a:t>Du type de SEP: les  indications de greffes sont pour les formes rémittentes (alternance de rechutes et de rémissions)</a:t>
            </a:r>
          </a:p>
          <a:p>
            <a:pPr>
              <a:buFontTx/>
              <a:buChar char="-"/>
            </a:pPr>
            <a:r>
              <a:rPr lang="fr-FR" baseline="0" dirty="0" smtClean="0"/>
              <a:t>De la durée de la SEP : les greffes sont proposées aux patients avant la présence de lésions irréversibles</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C2775550-BD96-4502-8A2B-4FE3A667DDB0}" type="slidenum">
              <a:rPr lang="fr-FR" smtClean="0"/>
              <a:pPr/>
              <a:t>14</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dirty="0" smtClean="0">
                <a:latin typeface="Times New Roman" pitchFamily="18" charset="0"/>
                <a:ea typeface="Geneva" pitchFamily="126" charset="-128"/>
                <a:cs typeface="Arial" pitchFamily="34" charset="0"/>
              </a:rPr>
              <a:t>La Maladie de </a:t>
            </a:r>
            <a:r>
              <a:rPr lang="fr-FR" altLang="fr-FR" dirty="0" err="1" smtClean="0">
                <a:latin typeface="Times New Roman" pitchFamily="18" charset="0"/>
                <a:ea typeface="Geneva" pitchFamily="126" charset="-128"/>
                <a:cs typeface="Arial" pitchFamily="34" charset="0"/>
              </a:rPr>
              <a:t>Crohn</a:t>
            </a:r>
            <a:r>
              <a:rPr lang="fr-FR" altLang="fr-FR" dirty="0" smtClean="0">
                <a:latin typeface="Times New Roman" pitchFamily="18" charset="0"/>
                <a:ea typeface="Geneva" pitchFamily="126" charset="-128"/>
                <a:cs typeface="Arial" pitchFamily="34" charset="0"/>
              </a:rPr>
              <a:t> est caractérisée par une inflammation chronique de l’intestin pouvant atteindre n’importe quel segment du tube digestif. </a:t>
            </a:r>
          </a:p>
          <a:p>
            <a:pPr eaLnBrk="1" hangingPunct="1">
              <a:spcBef>
                <a:spcPct val="0"/>
              </a:spcBef>
            </a:pPr>
            <a:endParaRPr lang="fr-FR" altLang="fr-FR" dirty="0" smtClean="0">
              <a:latin typeface="Times New Roman" pitchFamily="18" charset="0"/>
              <a:ea typeface="Geneva" pitchFamily="126" charset="-128"/>
              <a:cs typeface="Arial" pitchFamily="34" charset="0"/>
            </a:endParaRPr>
          </a:p>
          <a:p>
            <a:pPr eaLnBrk="1" hangingPunct="1">
              <a:spcBef>
                <a:spcPct val="0"/>
              </a:spcBef>
            </a:pPr>
            <a:r>
              <a:rPr lang="fr-FR" altLang="fr-FR" dirty="0" smtClean="0">
                <a:latin typeface="Times New Roman" pitchFamily="18" charset="0"/>
                <a:ea typeface="Geneva" pitchFamily="126" charset="-128"/>
                <a:cs typeface="Arial" pitchFamily="34" charset="0"/>
              </a:rPr>
              <a:t>Les symptômes de cette MAI sont les douleurs abdominales, les diarrhées (avec ou sans émission de selles sanglantes)</a:t>
            </a:r>
            <a:r>
              <a:rPr lang="fr-FR" altLang="fr-FR" baseline="0" dirty="0" smtClean="0">
                <a:latin typeface="Times New Roman" pitchFamily="18" charset="0"/>
                <a:ea typeface="Geneva" pitchFamily="126" charset="-128"/>
                <a:cs typeface="Arial" pitchFamily="34" charset="0"/>
              </a:rPr>
              <a:t> l’atteinte de la région anale (présence de fissure, fistule ou abcès), la perte de poids, des épisodes de fièvre, des problèmes de malabsorption mais également des symptômes extra-intestinaux tels que symptômes articulaires(arthrites), cutanées ou oculaires</a:t>
            </a:r>
            <a:endParaRPr lang="fr-FR" altLang="fr-FR" dirty="0" smtClean="0">
              <a:latin typeface="Times New Roman" pitchFamily="18" charset="0"/>
              <a:ea typeface="Geneva" pitchFamily="126" charset="-128"/>
              <a:cs typeface="Arial" pitchFamily="34" charset="0"/>
            </a:endParaRPr>
          </a:p>
          <a:p>
            <a:pPr eaLnBrk="1" hangingPunct="1">
              <a:spcBef>
                <a:spcPct val="0"/>
              </a:spcBef>
            </a:pPr>
            <a:endParaRPr lang="fr-FR" altLang="fr-FR" dirty="0">
              <a:latin typeface="Times New Roman" pitchFamily="18" charset="0"/>
              <a:ea typeface="Geneva" pitchFamily="126" charset="-128"/>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21715">
              <a:defRPr/>
            </a:pPr>
            <a:r>
              <a:rPr lang="fr-FR" dirty="0" smtClean="0"/>
              <a:t>Le CDAI (</a:t>
            </a:r>
            <a:r>
              <a:rPr lang="fr-FR" dirty="0" err="1" smtClean="0"/>
              <a:t>Crohn</a:t>
            </a:r>
            <a:r>
              <a:rPr lang="fr-FR" dirty="0" smtClean="0"/>
              <a:t> </a:t>
            </a:r>
            <a:r>
              <a:rPr lang="fr-FR" dirty="0" err="1" smtClean="0"/>
              <a:t>Disease</a:t>
            </a:r>
            <a:r>
              <a:rPr lang="fr-FR" dirty="0" smtClean="0"/>
              <a:t> Activity Index) est l’indice de mesure de l’activité de la maladie qui est remplie par</a:t>
            </a:r>
            <a:r>
              <a:rPr lang="fr-FR" baseline="0" dirty="0" smtClean="0"/>
              <a:t> le médecin à partir de la fiche d’autoévaluation du patient </a:t>
            </a:r>
            <a:r>
              <a:rPr lang="fr-FR" dirty="0" smtClean="0"/>
              <a:t>. La</a:t>
            </a:r>
            <a:r>
              <a:rPr lang="fr-FR" baseline="0" dirty="0" smtClean="0"/>
              <a:t> maladie est active lorsque le CDAI est &gt;250 et en rémission si le CDAI&lt;150.</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C2775550-BD96-4502-8A2B-4FE3A667DDB0}" type="slidenum">
              <a:rPr lang="fr-FR" smtClean="0"/>
              <a:pPr/>
              <a:t>16</a:t>
            </a:fld>
            <a:endParaRPr lang="fr-FR"/>
          </a:p>
        </p:txBody>
      </p:sp>
    </p:spTree>
    <p:extLst>
      <p:ext uri="{BB962C8B-B14F-4D97-AF65-F5344CB8AC3E}">
        <p14:creationId xmlns:p14="http://schemas.microsoft.com/office/powerpoint/2010/main" val="2900799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Dans</a:t>
            </a:r>
            <a:r>
              <a:rPr lang="fr-FR" baseline="0" dirty="0" smtClean="0"/>
              <a:t> le cadre de la Maladie de </a:t>
            </a:r>
            <a:r>
              <a:rPr lang="fr-FR" baseline="0" dirty="0" err="1" smtClean="0"/>
              <a:t>Crohn</a:t>
            </a:r>
            <a:r>
              <a:rPr lang="fr-FR" baseline="0" dirty="0" smtClean="0"/>
              <a:t>, l</a:t>
            </a:r>
            <a:r>
              <a:rPr lang="fr-FR" dirty="0" smtClean="0"/>
              <a:t>es</a:t>
            </a:r>
            <a:r>
              <a:rPr lang="fr-FR" baseline="0" dirty="0" smtClean="0"/>
              <a:t> indication de l’autogreffe de Cellules Souches Hématopoïétiques sont :  </a:t>
            </a:r>
          </a:p>
          <a:p>
            <a:r>
              <a:rPr lang="fr-FR" baseline="0" dirty="0" smtClean="0"/>
              <a:t>-</a:t>
            </a:r>
            <a:r>
              <a:rPr lang="fr-FR" b="1" dirty="0"/>
              <a:t>CDAI </a:t>
            </a:r>
            <a:r>
              <a:rPr lang="fr-FR" dirty="0"/>
              <a:t>&gt; 250 associé à au moins 2 des 3 critères suivants : CRP élevée, maladie active </a:t>
            </a:r>
            <a:r>
              <a:rPr lang="fr-FR" dirty="0" err="1"/>
              <a:t>endoscopiquement</a:t>
            </a:r>
            <a:r>
              <a:rPr lang="fr-FR" dirty="0"/>
              <a:t> et confirmée histologiquement, atteinte du grêle </a:t>
            </a:r>
          </a:p>
          <a:p>
            <a:pPr defTabSz="921715">
              <a:buFontTx/>
              <a:buChar char="-"/>
              <a:defRPr/>
            </a:pPr>
            <a:r>
              <a:rPr lang="fr-FR" dirty="0"/>
              <a:t>MC évolutive </a:t>
            </a:r>
            <a:r>
              <a:rPr lang="fr-FR" b="1" dirty="0"/>
              <a:t>après au moins 3 lignes successives de traitements immunosuppresseurs</a:t>
            </a:r>
            <a:r>
              <a:rPr lang="fr-FR" dirty="0"/>
              <a:t> (</a:t>
            </a:r>
            <a:r>
              <a:rPr lang="fr-FR" dirty="0" err="1"/>
              <a:t>azathioprine</a:t>
            </a:r>
            <a:r>
              <a:rPr lang="fr-FR" dirty="0"/>
              <a:t>, </a:t>
            </a:r>
            <a:r>
              <a:rPr lang="fr-FR" dirty="0" err="1"/>
              <a:t>methotrexate</a:t>
            </a:r>
            <a:r>
              <a:rPr lang="fr-FR" dirty="0"/>
              <a:t> et traitement anti-TNF) en association à une corticothérapie et en l’absence d’inclusion possible dans un essai thérapeutique </a:t>
            </a:r>
          </a:p>
          <a:p>
            <a:pPr defTabSz="921715">
              <a:buFontTx/>
              <a:buChar char="-"/>
              <a:defRPr/>
            </a:pPr>
            <a:r>
              <a:rPr lang="fr-FR" b="1" dirty="0"/>
              <a:t>En absence d’indication chirurgicale, ou lorsque la chirurgie est à risque de syndrome du grêle court, ou est refusée par le patient </a:t>
            </a:r>
          </a:p>
          <a:p>
            <a:pPr defTabSz="921715">
              <a:buFontTx/>
              <a:buChar char="-"/>
              <a:defRPr/>
            </a:pPr>
            <a:r>
              <a:rPr lang="fr-FR" b="1" dirty="0"/>
              <a:t>  </a:t>
            </a:r>
            <a:r>
              <a:rPr lang="fr-FR" dirty="0"/>
              <a:t>MC avec atteinte colique réfractaire et lésions périnéales lorsqu’une colectomie avec stomie définitive n’est pas envisageable ou refusée par le patient</a:t>
            </a:r>
          </a:p>
          <a:p>
            <a:pPr defTabSz="921715">
              <a:defRPr/>
            </a:pPr>
            <a:r>
              <a:rPr lang="fr-FR" b="1" dirty="0"/>
              <a:t> </a:t>
            </a:r>
          </a:p>
          <a:p>
            <a:pPr defTabSz="921715">
              <a:buFontTx/>
              <a:buChar char="-"/>
              <a:defRPr/>
            </a:pPr>
            <a:endParaRPr lang="fr-FR" dirty="0"/>
          </a:p>
          <a:p>
            <a:endParaRPr lang="fr-FR" dirty="0"/>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C2775550-BD96-4502-8A2B-4FE3A667DDB0}" type="slidenum">
              <a:rPr lang="fr-FR" smtClean="0"/>
              <a:pPr/>
              <a:t>17</a:t>
            </a:fld>
            <a:endParaRPr lang="fr-FR"/>
          </a:p>
        </p:txBody>
      </p:sp>
    </p:spTree>
    <p:extLst>
      <p:ext uri="{BB962C8B-B14F-4D97-AF65-F5344CB8AC3E}">
        <p14:creationId xmlns:p14="http://schemas.microsoft.com/office/powerpoint/2010/main" val="2900753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L’autogreffe de Cellules Souches Hématopoïétiques</a:t>
            </a:r>
            <a:r>
              <a:rPr lang="fr-FR" baseline="0" dirty="0" smtClean="0"/>
              <a:t> se déroule en 2 étapes  :</a:t>
            </a:r>
          </a:p>
          <a:p>
            <a:pPr lvl="0"/>
            <a:r>
              <a:rPr lang="fr-FR" b="1" dirty="0">
                <a:solidFill>
                  <a:srgbClr val="FF0000"/>
                </a:solidFill>
              </a:rPr>
              <a:t>- 1</a:t>
            </a:r>
            <a:r>
              <a:rPr lang="fr-FR" b="1" baseline="30000" dirty="0">
                <a:solidFill>
                  <a:srgbClr val="FF0000"/>
                </a:solidFill>
              </a:rPr>
              <a:t>ère</a:t>
            </a:r>
            <a:r>
              <a:rPr lang="fr-FR" b="1" dirty="0">
                <a:solidFill>
                  <a:srgbClr val="FF0000"/>
                </a:solidFill>
              </a:rPr>
              <a:t> étape correspond à mobilisation des CSH </a:t>
            </a:r>
            <a:r>
              <a:rPr lang="fr-FR" dirty="0"/>
              <a:t>après administration d’une chimiothérapie à faible dose suivie d’une procédure de cytaphérèse permettant le recueil de ces CSH. </a:t>
            </a:r>
          </a:p>
          <a:p>
            <a:pPr lvl="0"/>
            <a:r>
              <a:rPr lang="fr-FR" b="1" dirty="0">
                <a:solidFill>
                  <a:srgbClr val="FF0000"/>
                </a:solidFill>
              </a:rPr>
              <a:t>- 2</a:t>
            </a:r>
            <a:r>
              <a:rPr lang="fr-FR" b="1" baseline="30000" dirty="0">
                <a:solidFill>
                  <a:srgbClr val="FF0000"/>
                </a:solidFill>
              </a:rPr>
              <a:t>ème</a:t>
            </a:r>
            <a:r>
              <a:rPr lang="fr-FR" b="1" dirty="0">
                <a:solidFill>
                  <a:srgbClr val="FF0000"/>
                </a:solidFill>
              </a:rPr>
              <a:t> phase correspond à l’intensification thérapeutique </a:t>
            </a:r>
            <a:r>
              <a:rPr lang="fr-FR" dirty="0">
                <a:solidFill>
                  <a:srgbClr val="FF0000"/>
                </a:solidFill>
              </a:rPr>
              <a:t>: </a:t>
            </a:r>
            <a:r>
              <a:rPr lang="fr-FR" dirty="0"/>
              <a:t>administration  d’une chimiothérapie à  fortes doses associée à du sérum anti-lymphocytaire </a:t>
            </a:r>
            <a:r>
              <a:rPr lang="fr-FR" dirty="0">
                <a:solidFill>
                  <a:srgbClr val="FF0000"/>
                </a:solidFill>
              </a:rPr>
              <a:t>(</a:t>
            </a:r>
            <a:r>
              <a:rPr lang="fr-FR" b="1" dirty="0">
                <a:solidFill>
                  <a:srgbClr val="FF0000"/>
                </a:solidFill>
              </a:rPr>
              <a:t>conditionnement</a:t>
            </a:r>
            <a:r>
              <a:rPr lang="fr-FR" dirty="0">
                <a:solidFill>
                  <a:srgbClr val="FF0000"/>
                </a:solidFill>
              </a:rPr>
              <a:t>) </a:t>
            </a:r>
            <a:r>
              <a:rPr lang="fr-FR" dirty="0"/>
              <a:t>pour éliminer les cellules « auto-réactives » à l’origine de la maladie, suivie de la réinjection des CSH prélevées dans le sang </a:t>
            </a:r>
            <a:r>
              <a:rPr lang="fr-FR" dirty="0">
                <a:solidFill>
                  <a:srgbClr val="FF0000"/>
                </a:solidFill>
              </a:rPr>
              <a:t>(</a:t>
            </a:r>
            <a:r>
              <a:rPr lang="fr-FR" b="1" dirty="0">
                <a:solidFill>
                  <a:srgbClr val="FF0000"/>
                </a:solidFill>
              </a:rPr>
              <a:t>autogreffe</a:t>
            </a:r>
            <a:r>
              <a:rPr lang="fr-FR" dirty="0">
                <a:solidFill>
                  <a:srgbClr val="FF0000"/>
                </a:solidFill>
              </a:rPr>
              <a:t>)</a:t>
            </a:r>
            <a:r>
              <a:rPr lang="fr-FR" dirty="0"/>
              <a:t>.</a:t>
            </a:r>
          </a:p>
          <a:p>
            <a:pPr marL="176022"/>
            <a:r>
              <a:rPr lang="fr-FR" dirty="0"/>
              <a:t>A la suite de la chimiothérapie, le sang comptera moins de globules blancs, de globules rouges et de plaquettes pendant une période appelée </a:t>
            </a:r>
            <a:r>
              <a:rPr lang="fr-FR" b="1" dirty="0">
                <a:solidFill>
                  <a:srgbClr val="FF0000"/>
                </a:solidFill>
              </a:rPr>
              <a:t>« aplasie ». </a:t>
            </a:r>
            <a:r>
              <a:rPr lang="fr-FR" dirty="0"/>
              <a:t>La durée de la période d’aplasie est variable selon les individus et l’intensité de la chimiothérapie.</a:t>
            </a:r>
          </a:p>
          <a:p>
            <a:pPr marL="176022" defTabSz="921715">
              <a:defRPr/>
            </a:pPr>
            <a:r>
              <a:rPr lang="fr-FR" dirty="0" smtClean="0"/>
              <a:t>La </a:t>
            </a:r>
            <a:r>
              <a:rPr lang="fr-FR" b="1" dirty="0" smtClean="0">
                <a:solidFill>
                  <a:schemeClr val="tx2">
                    <a:lumMod val="60000"/>
                    <a:lumOff val="40000"/>
                  </a:schemeClr>
                </a:solidFill>
              </a:rPr>
              <a:t>réinjection des CSH </a:t>
            </a:r>
            <a:r>
              <a:rPr lang="fr-FR" dirty="0" smtClean="0"/>
              <a:t>a pour but de limiter la durée de la période d’aplasie et de permettre la </a:t>
            </a:r>
            <a:r>
              <a:rPr lang="fr-FR" b="1" dirty="0" smtClean="0">
                <a:solidFill>
                  <a:schemeClr val="tx2">
                    <a:lumMod val="60000"/>
                    <a:lumOff val="40000"/>
                  </a:schemeClr>
                </a:solidFill>
              </a:rPr>
              <a:t>reconstitution « de novo » du système hématopoïétique </a:t>
            </a:r>
            <a:r>
              <a:rPr lang="fr-FR" dirty="0" smtClean="0"/>
              <a:t>caractérisé par l’apparition de nouvelles cellules sanguines et immunitaires, remplaçant les cellules originelles du système immunitaire (et donc  </a:t>
            </a:r>
            <a:r>
              <a:rPr lang="fr-FR" dirty="0" err="1" smtClean="0"/>
              <a:t>autoréactives</a:t>
            </a:r>
            <a:r>
              <a:rPr lang="fr-FR" dirty="0" smtClean="0"/>
              <a:t>), qui ont été éliminées par le </a:t>
            </a:r>
            <a:r>
              <a:rPr lang="fr-FR" dirty="0" err="1" smtClean="0"/>
              <a:t>cyclophosphamide</a:t>
            </a:r>
            <a:r>
              <a:rPr lang="fr-FR" dirty="0" smtClean="0"/>
              <a:t> et le sérum anti-lymphocytaire.</a:t>
            </a:r>
          </a:p>
          <a:p>
            <a:pPr marL="176022"/>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C2775550-BD96-4502-8A2B-4FE3A667DDB0}" type="slidenum">
              <a:rPr lang="fr-FR" smtClean="0"/>
              <a:pPr/>
              <a:t>18</a:t>
            </a:fld>
            <a:endParaRPr lang="fr-FR"/>
          </a:p>
        </p:txBody>
      </p:sp>
    </p:spTree>
    <p:extLst>
      <p:ext uri="{BB962C8B-B14F-4D97-AF65-F5344CB8AC3E}">
        <p14:creationId xmlns:p14="http://schemas.microsoft.com/office/powerpoint/2010/main" val="3145750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400" b="1" dirty="0">
                <a:solidFill>
                  <a:schemeClr val="tx2">
                    <a:lumMod val="60000"/>
                    <a:lumOff val="40000"/>
                  </a:schemeClr>
                </a:solidFill>
              </a:rPr>
              <a:t>La Mobilisation  des CSH est un </a:t>
            </a:r>
            <a:r>
              <a:rPr lang="fr-FR" dirty="0"/>
              <a:t>Processus  permettant aux CSH de la moelle osseuse (appelées </a:t>
            </a:r>
            <a:r>
              <a:rPr lang="fr-FR" dirty="0">
                <a:solidFill>
                  <a:schemeClr val="accent2"/>
                </a:solidFill>
              </a:rPr>
              <a:t>CD34+</a:t>
            </a:r>
            <a:r>
              <a:rPr lang="fr-FR" dirty="0"/>
              <a:t>), d’être libérées dans la circulation sanguine et d’ y être collectées par une technique spécifique: la </a:t>
            </a:r>
            <a:r>
              <a:rPr lang="fr-FR" dirty="0">
                <a:solidFill>
                  <a:schemeClr val="accent2"/>
                </a:solidFill>
              </a:rPr>
              <a:t>cytaphérèse</a:t>
            </a:r>
            <a:r>
              <a:rPr lang="fr-FR" dirty="0"/>
              <a:t>.</a:t>
            </a:r>
          </a:p>
          <a:p>
            <a:r>
              <a:rPr lang="fr-FR" dirty="0"/>
              <a:t> Le patient reçoit des injections  (</a:t>
            </a:r>
            <a:r>
              <a:rPr lang="fr-FR" dirty="0" err="1"/>
              <a:t>s.c</a:t>
            </a:r>
            <a:r>
              <a:rPr lang="fr-FR" dirty="0"/>
              <a:t>) de </a:t>
            </a:r>
            <a:r>
              <a:rPr lang="fr-FR" dirty="0">
                <a:solidFill>
                  <a:schemeClr val="accent2"/>
                </a:solidFill>
              </a:rPr>
              <a:t>G-CSF</a:t>
            </a:r>
            <a:r>
              <a:rPr lang="fr-FR" dirty="0">
                <a:solidFill>
                  <a:schemeClr val="accent3">
                    <a:lumMod val="75000"/>
                  </a:schemeClr>
                </a:solidFill>
              </a:rPr>
              <a:t> </a:t>
            </a:r>
            <a:r>
              <a:rPr lang="fr-FR" dirty="0"/>
              <a:t>(facteurs de croissance hématopoïétique) pour favoriser la mobilisation des CSH de la moelle osseuse vers le sang en périphérie. </a:t>
            </a:r>
          </a:p>
          <a:p>
            <a:r>
              <a:rPr lang="fr-FR" dirty="0">
                <a:solidFill>
                  <a:schemeClr val="tx2">
                    <a:lumMod val="60000"/>
                    <a:lumOff val="40000"/>
                  </a:schemeClr>
                </a:solidFill>
                <a:sym typeface="Wingdings" pitchFamily="2" charset="2"/>
              </a:rPr>
              <a:t>hospitalisation 10 - 15 jours en milieu spécialisé</a:t>
            </a:r>
          </a:p>
          <a:p>
            <a:r>
              <a:rPr lang="fr-FR" dirty="0">
                <a:solidFill>
                  <a:schemeClr val="tx2">
                    <a:lumMod val="60000"/>
                    <a:lumOff val="40000"/>
                  </a:schemeClr>
                </a:solidFill>
                <a:sym typeface="Wingdings" pitchFamily="2" charset="2"/>
              </a:rPr>
              <a:t>administration de </a:t>
            </a:r>
            <a:r>
              <a:rPr lang="fr-FR" dirty="0" err="1">
                <a:solidFill>
                  <a:schemeClr val="tx2">
                    <a:lumMod val="60000"/>
                    <a:lumOff val="40000"/>
                  </a:schemeClr>
                </a:solidFill>
              </a:rPr>
              <a:t>Cyclophophosphamide</a:t>
            </a:r>
            <a:r>
              <a:rPr lang="fr-FR" dirty="0">
                <a:solidFill>
                  <a:schemeClr val="tx2">
                    <a:lumMod val="60000"/>
                    <a:lumOff val="40000"/>
                  </a:schemeClr>
                </a:solidFill>
              </a:rPr>
              <a:t> via un </a:t>
            </a:r>
            <a:r>
              <a:rPr lang="fr-FR" dirty="0">
                <a:solidFill>
                  <a:schemeClr val="tx2">
                    <a:lumMod val="60000"/>
                    <a:lumOff val="40000"/>
                  </a:schemeClr>
                </a:solidFill>
                <a:sym typeface="Wingdings" pitchFamily="2" charset="2"/>
              </a:rPr>
              <a:t>cathéter central </a:t>
            </a:r>
            <a:r>
              <a:rPr lang="fr-FR" dirty="0">
                <a:solidFill>
                  <a:schemeClr val="tx2">
                    <a:lumMod val="60000"/>
                    <a:lumOff val="40000"/>
                  </a:schemeClr>
                </a:solidFill>
              </a:rPr>
              <a:t>en perfusion de 1 heure, 2 jours de suite</a:t>
            </a:r>
          </a:p>
          <a:p>
            <a:r>
              <a:rPr lang="fr-FR" dirty="0">
                <a:solidFill>
                  <a:schemeClr val="tx2">
                    <a:lumMod val="60000"/>
                    <a:lumOff val="40000"/>
                  </a:schemeClr>
                </a:solidFill>
                <a:sym typeface="Wingdings" pitchFamily="2" charset="2"/>
              </a:rPr>
              <a:t>injection de facteur de croissance </a:t>
            </a:r>
            <a:r>
              <a:rPr lang="fr-FR" dirty="0">
                <a:solidFill>
                  <a:schemeClr val="tx2">
                    <a:lumMod val="60000"/>
                    <a:lumOff val="40000"/>
                  </a:schemeClr>
                </a:solidFill>
              </a:rPr>
              <a:t>(G-CSF) jusqu’au dernier jour du recueil des CSH.</a:t>
            </a:r>
          </a:p>
          <a:p>
            <a:pPr marL="345643" indent="-345643"/>
            <a:r>
              <a:rPr lang="fr-FR" sz="1800" b="1" dirty="0">
                <a:solidFill>
                  <a:schemeClr val="tx2">
                    <a:lumMod val="60000"/>
                    <a:lumOff val="40000"/>
                  </a:schemeClr>
                </a:solidFill>
              </a:rPr>
              <a:t>La Cytaphérèse ou collecte des CSH « CD34+ » est une </a:t>
            </a:r>
            <a:r>
              <a:rPr lang="fr-FR" b="1" dirty="0">
                <a:solidFill>
                  <a:schemeClr val="accent2"/>
                </a:solidFill>
              </a:rPr>
              <a:t>Procédure permettant de filtrer le sang périphérique du patient pour recueillir les CSH circulantes.  </a:t>
            </a:r>
            <a:r>
              <a:rPr lang="fr-FR" dirty="0"/>
              <a:t>Pendant 3 - 6 heures, une machine prélève le sang, le filtre ( dédié, stérile, à usage unique) et le réinjecte dans une autre veine.  D</a:t>
            </a:r>
            <a:r>
              <a:rPr lang="fr-FR" b="1" dirty="0"/>
              <a:t>eux voies d’abord veineux sont nécessaires simultanément</a:t>
            </a:r>
            <a:r>
              <a:rPr lang="fr-FR" dirty="0"/>
              <a:t> : l’une pour réaliser le prélèvement du sang (patient vers machine) et l’autre pour  le retour du sang filtré (de la machine au patient). </a:t>
            </a:r>
          </a:p>
          <a:p>
            <a:r>
              <a:rPr lang="fr-FR" b="1" dirty="0">
                <a:solidFill>
                  <a:schemeClr val="accent2"/>
                </a:solidFill>
              </a:rPr>
              <a:t>La cytaphérèse peut être renouvelée plusieurs jours de suite, jusqu’à ce que le nombre de « cellules CD34</a:t>
            </a:r>
            <a:r>
              <a:rPr lang="fr-FR" b="1" baseline="30000" dirty="0">
                <a:solidFill>
                  <a:schemeClr val="accent2"/>
                </a:solidFill>
              </a:rPr>
              <a:t>+</a:t>
            </a:r>
            <a:r>
              <a:rPr lang="fr-FR" b="1" dirty="0">
                <a:solidFill>
                  <a:schemeClr val="accent2"/>
                </a:solidFill>
              </a:rPr>
              <a:t>»  prélevées soit suffisant</a:t>
            </a:r>
            <a:r>
              <a:rPr lang="fr-FR" dirty="0">
                <a:solidFill>
                  <a:schemeClr val="accent2"/>
                </a:solidFill>
              </a:rPr>
              <a:t>. </a:t>
            </a:r>
          </a:p>
          <a:p>
            <a:r>
              <a:rPr lang="fr-FR" dirty="0"/>
              <a:t>- La ou les poches de CSHP seront ensuite </a:t>
            </a:r>
            <a:r>
              <a:rPr lang="fr-FR" b="1" dirty="0">
                <a:solidFill>
                  <a:schemeClr val="accent2"/>
                </a:solidFill>
              </a:rPr>
              <a:t>congelées</a:t>
            </a:r>
            <a:r>
              <a:rPr lang="fr-FR" dirty="0"/>
              <a:t> jusqu’à la date de la greffe.</a:t>
            </a:r>
          </a:p>
          <a:p>
            <a:r>
              <a:rPr lang="fr-FR" dirty="0">
                <a:solidFill>
                  <a:schemeClr val="tx2">
                    <a:lumMod val="60000"/>
                    <a:lumOff val="40000"/>
                  </a:schemeClr>
                </a:solidFill>
              </a:rPr>
              <a:t> </a:t>
            </a: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C2775550-BD96-4502-8A2B-4FE3A667DDB0}" type="slidenum">
              <a:rPr lang="fr-FR" smtClean="0"/>
              <a:pPr/>
              <a:t>19</a:t>
            </a:fld>
            <a:endParaRPr lang="fr-FR"/>
          </a:p>
        </p:txBody>
      </p:sp>
    </p:spTree>
    <p:extLst>
      <p:ext uri="{BB962C8B-B14F-4D97-AF65-F5344CB8AC3E}">
        <p14:creationId xmlns:p14="http://schemas.microsoft.com/office/powerpoint/2010/main" val="2738512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En 1985, </a:t>
            </a:r>
            <a:r>
              <a:rPr lang="fr-FR" dirty="0" err="1" smtClean="0"/>
              <a:t>Ikehara</a:t>
            </a:r>
            <a:r>
              <a:rPr lang="fr-FR" dirty="0" smtClean="0"/>
              <a:t> </a:t>
            </a:r>
            <a:r>
              <a:rPr lang="fr-FR" b="0" u="none" dirty="0" smtClean="0"/>
              <a:t>dé</a:t>
            </a:r>
            <a:r>
              <a:rPr lang="fr-FR" dirty="0" smtClean="0"/>
              <a:t>montre chez la souris que l’origine des MAI se situe au</a:t>
            </a:r>
            <a:r>
              <a:rPr lang="fr-FR" baseline="0" dirty="0" smtClean="0"/>
              <a:t> niveau du système hématopoïétique de la moelle osseuse.</a:t>
            </a:r>
          </a:p>
          <a:p>
            <a:r>
              <a:rPr lang="fr-FR" baseline="0" dirty="0" smtClean="0"/>
              <a:t>Dès 1991, on a observé chez l’homme des cas de rémission de MAI suite à l’allogreffe de moelle pour hémopathie. A l’inverse des patients </a:t>
            </a:r>
            <a:r>
              <a:rPr lang="fr-FR" baseline="0" dirty="0" err="1" smtClean="0"/>
              <a:t>allogreffés</a:t>
            </a:r>
            <a:r>
              <a:rPr lang="fr-FR" baseline="0" dirty="0" smtClean="0"/>
              <a:t>  de moelle  pour une hémopathie ont développé les mêmes MAI que celles de leur donneur apparemment sain mais porteur d’une MAI qui s’est</a:t>
            </a:r>
            <a:r>
              <a:rPr lang="fr-FR" dirty="0" smtClean="0"/>
              <a:t> développé secondairement</a:t>
            </a:r>
            <a:r>
              <a:rPr lang="fr-FR" baseline="0" dirty="0" smtClean="0"/>
              <a:t>.</a:t>
            </a:r>
          </a:p>
          <a:p>
            <a:r>
              <a:rPr lang="fr-FR" baseline="0" dirty="0" smtClean="0"/>
              <a:t>A la lueur de ces constats, dès 1997, l’EBMT propose</a:t>
            </a:r>
            <a:r>
              <a:rPr lang="fr-FR" dirty="0" smtClean="0"/>
              <a:t> d’utiliser les greffes</a:t>
            </a:r>
            <a:r>
              <a:rPr lang="fr-FR" baseline="0" dirty="0" smtClean="0"/>
              <a:t> de CSH pour traiter les MAI sévères résistantes aux traitements classiques  vu les risques liés à la procédure par allogreffe. L’allogreffe n’est indiquée que si la MAI coexiste avec une hémopathie maligne justifiant les risques liés à l’allogreffe.</a:t>
            </a:r>
          </a:p>
          <a:p>
            <a:r>
              <a:rPr lang="fr-FR" baseline="0" dirty="0" smtClean="0"/>
              <a:t>En 2014, la SFGM-TC publie des recommandations concernant les indications de l’autogreffe des CSHP dans les MAI.</a:t>
            </a:r>
          </a:p>
          <a:p>
            <a:endParaRPr lang="fr-FR" baseline="0" dirty="0" smtClean="0"/>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C2775550-BD96-4502-8A2B-4FE3A667DDB0}" type="slidenum">
              <a:rPr lang="fr-FR" smtClean="0"/>
              <a:pPr/>
              <a:t>2</a:t>
            </a:fld>
            <a:endParaRPr lang="fr-FR"/>
          </a:p>
        </p:txBody>
      </p:sp>
    </p:spTree>
    <p:extLst>
      <p:ext uri="{BB962C8B-B14F-4D97-AF65-F5344CB8AC3E}">
        <p14:creationId xmlns:p14="http://schemas.microsoft.com/office/powerpoint/2010/main" val="2689166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600" b="1" dirty="0">
                <a:solidFill>
                  <a:schemeClr val="tx2">
                    <a:lumMod val="60000"/>
                    <a:lumOff val="40000"/>
                  </a:schemeClr>
                </a:solidFill>
              </a:rPr>
              <a:t>Le Conditionnement pré-greffe est un </a:t>
            </a:r>
            <a:r>
              <a:rPr lang="fr-FR" sz="1400" dirty="0"/>
              <a:t>Traitement intensif  adapté à la MAI traitée, à l’âge et aux antécédents du patient, le plus souvent </a:t>
            </a:r>
            <a:r>
              <a:rPr lang="fr-FR" sz="1400" b="1" dirty="0">
                <a:solidFill>
                  <a:schemeClr val="accent2"/>
                </a:solidFill>
              </a:rPr>
              <a:t>par </a:t>
            </a:r>
            <a:r>
              <a:rPr lang="fr-FR" sz="1400" b="1" dirty="0" err="1">
                <a:solidFill>
                  <a:schemeClr val="accent2"/>
                </a:solidFill>
              </a:rPr>
              <a:t>Cyclophosphamide</a:t>
            </a:r>
            <a:r>
              <a:rPr lang="fr-FR" sz="1400" b="1" dirty="0">
                <a:solidFill>
                  <a:schemeClr val="accent2"/>
                </a:solidFill>
              </a:rPr>
              <a:t> (4 jours) et Sérum Anti-Lymphocytaire (SAL 3 jours).</a:t>
            </a:r>
            <a:endParaRPr lang="fr-FR" sz="1400" dirty="0"/>
          </a:p>
          <a:p>
            <a:pPr>
              <a:buFontTx/>
              <a:buChar char="-"/>
            </a:pPr>
            <a:r>
              <a:rPr lang="fr-FR" dirty="0"/>
              <a:t>La chimiothérapie a des  effets secondaires:  nausées, vomissements, </a:t>
            </a:r>
            <a:r>
              <a:rPr lang="fr-FR" dirty="0" err="1"/>
              <a:t>mucite</a:t>
            </a:r>
            <a:r>
              <a:rPr lang="fr-FR" dirty="0"/>
              <a:t>  (inflammation de muqueuse buccale et gorge), fatigue, chute des cheveux, risque de stérilité. Des médicaments seront administrés systématiquement pour prévenir les effets indésirables des traitements. </a:t>
            </a:r>
          </a:p>
          <a:p>
            <a:pPr>
              <a:buFontTx/>
              <a:buChar char="-"/>
            </a:pPr>
            <a:r>
              <a:rPr lang="fr-FR" dirty="0"/>
              <a:t>L’administration du SAL peut entraîner un syndrome pseudo grippal (fièvre, douleurs, frissons…)</a:t>
            </a:r>
            <a:endParaRPr lang="fr-FR" sz="1100" dirty="0"/>
          </a:p>
          <a:p>
            <a:pPr>
              <a:lnSpc>
                <a:spcPct val="80000"/>
              </a:lnSpc>
            </a:pPr>
            <a:endParaRPr lang="fr-FR" sz="1400" dirty="0"/>
          </a:p>
          <a:p>
            <a:r>
              <a:rPr lang="fr-FR" dirty="0"/>
              <a:t>Après la fin de la chimiothérapie, la réinjection des CSH</a:t>
            </a:r>
            <a:r>
              <a:rPr lang="fr-FR" b="1" dirty="0">
                <a:solidFill>
                  <a:schemeClr val="accent3">
                    <a:lumMod val="75000"/>
                  </a:schemeClr>
                </a:solidFill>
              </a:rPr>
              <a:t> </a:t>
            </a:r>
            <a:r>
              <a:rPr lang="fr-FR" b="1" dirty="0">
                <a:solidFill>
                  <a:schemeClr val="accent2"/>
                </a:solidFill>
              </a:rPr>
              <a:t>(greffon) </a:t>
            </a:r>
            <a:r>
              <a:rPr lang="fr-FR" dirty="0"/>
              <a:t>aura lieu. L’administration se déroule via le cathéter central pendant 30 minutes à 1 heure environ, selon le volume du greffon.</a:t>
            </a:r>
            <a:endParaRPr lang="fr-FR" sz="1400" dirty="0"/>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C2775550-BD96-4502-8A2B-4FE3A667DDB0}" type="slidenum">
              <a:rPr lang="fr-FR" smtClean="0"/>
              <a:pPr/>
              <a:t>20</a:t>
            </a:fld>
            <a:endParaRPr lang="fr-FR"/>
          </a:p>
        </p:txBody>
      </p:sp>
    </p:spTree>
    <p:extLst>
      <p:ext uri="{BB962C8B-B14F-4D97-AF65-F5344CB8AC3E}">
        <p14:creationId xmlns:p14="http://schemas.microsoft.com/office/powerpoint/2010/main" val="16792331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txBox="1">
            <a:spLocks noGrp="1" noChangeArrowheads="1"/>
          </p:cNvSpPr>
          <p:nvPr/>
        </p:nvSpPr>
        <p:spPr bwMode="auto">
          <a:xfrm>
            <a:off x="3849769" y="9431600"/>
            <a:ext cx="2947922" cy="49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a:defRPr>
                <a:solidFill>
                  <a:schemeClr val="tx1"/>
                </a:solidFill>
                <a:latin typeface="Arial" panose="020B0604020202020204" pitchFamily="34" charset="0"/>
                <a:ea typeface="Geneva" charset="0"/>
                <a:cs typeface="Geneva" charset="0"/>
              </a:defRPr>
            </a:lvl1pPr>
            <a:lvl2pPr marL="742950" indent="-285750">
              <a:defRPr>
                <a:solidFill>
                  <a:schemeClr val="tx1"/>
                </a:solidFill>
                <a:latin typeface="Arial" panose="020B0604020202020204" pitchFamily="34" charset="0"/>
                <a:ea typeface="Geneva" charset="0"/>
                <a:cs typeface="Geneva" charset="0"/>
              </a:defRPr>
            </a:lvl2pPr>
            <a:lvl3pPr marL="1143000" indent="-228600">
              <a:defRPr>
                <a:solidFill>
                  <a:schemeClr val="tx1"/>
                </a:solidFill>
                <a:latin typeface="Arial" panose="020B0604020202020204" pitchFamily="34" charset="0"/>
                <a:ea typeface="Geneva" charset="0"/>
                <a:cs typeface="Geneva" charset="0"/>
              </a:defRPr>
            </a:lvl3pPr>
            <a:lvl4pPr marL="1600200" indent="-228600">
              <a:defRPr>
                <a:solidFill>
                  <a:schemeClr val="tx1"/>
                </a:solidFill>
                <a:latin typeface="Arial" panose="020B0604020202020204" pitchFamily="34" charset="0"/>
                <a:ea typeface="Geneva" charset="0"/>
                <a:cs typeface="Geneva" charset="0"/>
              </a:defRPr>
            </a:lvl4pPr>
            <a:lvl5pPr marL="2057400" indent="-228600">
              <a:defRPr>
                <a:solidFill>
                  <a:schemeClr val="tx1"/>
                </a:solidFill>
                <a:latin typeface="Arial" panose="020B0604020202020204" pitchFamily="34" charset="0"/>
                <a:ea typeface="Geneva" charset="0"/>
                <a:cs typeface="Geneva"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9pPr>
          </a:lstStyle>
          <a:p>
            <a:pPr algn="r" eaLnBrk="1" hangingPunct="1"/>
            <a:fld id="{BE5A6DB8-888D-44EF-843C-EB7AA1356CB3}" type="slidenum">
              <a:rPr lang="fr-FR" altLang="fr-FR" sz="1200">
                <a:latin typeface="Times New Roman" panose="02020603050405020304" pitchFamily="18" charset="0"/>
                <a:cs typeface="Arial" panose="020B0604020202020204" pitchFamily="34" charset="0"/>
              </a:rPr>
              <a:pPr algn="r" eaLnBrk="1" hangingPunct="1"/>
              <a:t>21</a:t>
            </a:fld>
            <a:endParaRPr lang="fr-FR" altLang="fr-FR" sz="1200">
              <a:latin typeface="Times New Roman" panose="02020603050405020304" pitchFamily="18" charset="0"/>
              <a:cs typeface="Arial" panose="020B0604020202020204" pitchFamily="34" charset="0"/>
            </a:endParaRPr>
          </a:p>
        </p:txBody>
      </p:sp>
      <p:sp>
        <p:nvSpPr>
          <p:cNvPr id="22531" name="Espace réservé de l'image des diapositives 1"/>
          <p:cNvSpPr>
            <a:spLocks noGrp="1" noRot="1" noChangeAspect="1" noTextEdit="1"/>
          </p:cNvSpPr>
          <p:nvPr>
            <p:ph type="sldImg"/>
          </p:nvPr>
        </p:nvSpPr>
        <p:spPr>
          <a:ln/>
        </p:spPr>
      </p:sp>
      <p:sp>
        <p:nvSpPr>
          <p:cNvPr id="22532"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smtClean="0">
                <a:latin typeface="Arial" panose="020B0604020202020204" pitchFamily="34" charset="0"/>
                <a:cs typeface="Arial" panose="020B0604020202020204" pitchFamily="34" charset="0"/>
              </a:rPr>
              <a:t>Cette étude rétrospective</a:t>
            </a:r>
            <a:r>
              <a:rPr lang="fr-FR" altLang="fr-FR" baseline="0" dirty="0" smtClean="0">
                <a:latin typeface="Arial" panose="020B0604020202020204" pitchFamily="34" charset="0"/>
                <a:cs typeface="Arial" panose="020B0604020202020204" pitchFamily="34" charset="0"/>
              </a:rPr>
              <a:t> de l’EBMT portant sur 900 patients </a:t>
            </a:r>
            <a:r>
              <a:rPr lang="fr-FR" altLang="fr-FR" baseline="0" dirty="0" err="1" smtClean="0">
                <a:latin typeface="Arial" panose="020B0604020202020204" pitchFamily="34" charset="0"/>
                <a:cs typeface="Arial" panose="020B0604020202020204" pitchFamily="34" charset="0"/>
              </a:rPr>
              <a:t>autogreffés</a:t>
            </a:r>
            <a:r>
              <a:rPr lang="fr-FR" altLang="fr-FR" baseline="0" dirty="0" smtClean="0">
                <a:latin typeface="Arial" panose="020B0604020202020204" pitchFamily="34" charset="0"/>
                <a:cs typeface="Arial" panose="020B0604020202020204" pitchFamily="34" charset="0"/>
              </a:rPr>
              <a:t> pour MAI démontre que la survie globale, la survie sans rechute et la mortalité liée à la greffe varient selon le type de MAI et selon l’expertise du centre traitant (nombre de greffes pour MAI pratiqué par le centre)</a:t>
            </a:r>
            <a:endParaRPr lang="fr-FR" altLang="fr-FR" dirty="0">
              <a:latin typeface="Arial" panose="020B0604020202020204" pitchFamily="34" charset="0"/>
              <a:cs typeface="Arial" panose="020B0604020202020204" pitchFamily="34" charset="0"/>
            </a:endParaRPr>
          </a:p>
        </p:txBody>
      </p:sp>
      <p:sp>
        <p:nvSpPr>
          <p:cNvPr id="22533" name="Espace réservé du numéro de diapositive 3"/>
          <p:cNvSpPr txBox="1">
            <a:spLocks noGrp="1"/>
          </p:cNvSpPr>
          <p:nvPr/>
        </p:nvSpPr>
        <p:spPr bwMode="auto">
          <a:xfrm>
            <a:off x="3849769" y="9431600"/>
            <a:ext cx="2947922" cy="49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nchor="b"/>
          <a:lstStyle>
            <a:lvl1pPr>
              <a:defRPr>
                <a:solidFill>
                  <a:schemeClr val="tx1"/>
                </a:solidFill>
                <a:latin typeface="Arial" panose="020B0604020202020204" pitchFamily="34" charset="0"/>
                <a:ea typeface="Geneva" charset="0"/>
                <a:cs typeface="Geneva" charset="0"/>
              </a:defRPr>
            </a:lvl1pPr>
            <a:lvl2pPr marL="742950" indent="-285750">
              <a:defRPr>
                <a:solidFill>
                  <a:schemeClr val="tx1"/>
                </a:solidFill>
                <a:latin typeface="Arial" panose="020B0604020202020204" pitchFamily="34" charset="0"/>
                <a:ea typeface="Geneva" charset="0"/>
                <a:cs typeface="Geneva" charset="0"/>
              </a:defRPr>
            </a:lvl2pPr>
            <a:lvl3pPr marL="1143000" indent="-228600">
              <a:defRPr>
                <a:solidFill>
                  <a:schemeClr val="tx1"/>
                </a:solidFill>
                <a:latin typeface="Arial" panose="020B0604020202020204" pitchFamily="34" charset="0"/>
                <a:ea typeface="Geneva" charset="0"/>
                <a:cs typeface="Geneva" charset="0"/>
              </a:defRPr>
            </a:lvl3pPr>
            <a:lvl4pPr marL="1600200" indent="-228600">
              <a:defRPr>
                <a:solidFill>
                  <a:schemeClr val="tx1"/>
                </a:solidFill>
                <a:latin typeface="Arial" panose="020B0604020202020204" pitchFamily="34" charset="0"/>
                <a:ea typeface="Geneva" charset="0"/>
                <a:cs typeface="Geneva" charset="0"/>
              </a:defRPr>
            </a:lvl4pPr>
            <a:lvl5pPr marL="2057400" indent="-228600">
              <a:defRPr>
                <a:solidFill>
                  <a:schemeClr val="tx1"/>
                </a:solidFill>
                <a:latin typeface="Arial" panose="020B0604020202020204" pitchFamily="34" charset="0"/>
                <a:ea typeface="Geneva" charset="0"/>
                <a:cs typeface="Geneva"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9pPr>
          </a:lstStyle>
          <a:p>
            <a:pPr algn="r" eaLnBrk="1" hangingPunct="1"/>
            <a:fld id="{1E1E7C86-C3EC-4A1B-A402-7F20161F2D1B}" type="slidenum">
              <a:rPr lang="fr-FR" altLang="fr-FR" sz="1200">
                <a:latin typeface="Times New Roman" panose="02020603050405020304" pitchFamily="18" charset="0"/>
                <a:cs typeface="Arial" panose="020B0604020202020204" pitchFamily="34" charset="0"/>
              </a:rPr>
              <a:pPr algn="r" eaLnBrk="1" hangingPunct="1"/>
              <a:t>21</a:t>
            </a:fld>
            <a:endParaRPr lang="fr-FR" altLang="fr-FR" sz="1200">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5011275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L’essai européen ASTIS conduit sur dix ans , ayant comparé 12 bolus iv mensuels de </a:t>
            </a:r>
            <a:r>
              <a:rPr lang="fr-FR" dirty="0" err="1" smtClean="0"/>
              <a:t>Cyclophsophamide</a:t>
            </a:r>
            <a:r>
              <a:rPr lang="fr-FR" dirty="0" smtClean="0"/>
              <a:t> à l’autogreffe de CHSP chez 156 pts  randomisés, démontre pour la première fois au cours de la SSC un bénéfice sur la survie globale et la survie sans événement jusqu’à 7 ans après la procédure. </a:t>
            </a:r>
          </a:p>
          <a:p>
            <a:r>
              <a:rPr lang="fr-FR" dirty="0" smtClean="0"/>
              <a:t>Depuis ces résultats, l’autogreffe de CSHP est recommandée selon les standards européens et  de la SFGM pour le traitement des formes rapidement progressive de SSC. </a:t>
            </a:r>
          </a:p>
          <a:p>
            <a:endParaRPr lang="fr-FR" dirty="0"/>
          </a:p>
        </p:txBody>
      </p:sp>
      <p:sp>
        <p:nvSpPr>
          <p:cNvPr id="4" name="Espace réservé du numéro de diapositive 3"/>
          <p:cNvSpPr>
            <a:spLocks noGrp="1"/>
          </p:cNvSpPr>
          <p:nvPr>
            <p:ph type="sldNum" sz="quarter" idx="10"/>
          </p:nvPr>
        </p:nvSpPr>
        <p:spPr/>
        <p:txBody>
          <a:bodyPr/>
          <a:lstStyle/>
          <a:p>
            <a:fld id="{C2775550-BD96-4502-8A2B-4FE3A667DDB0}" type="slidenum">
              <a:rPr lang="fr-FR" smtClean="0"/>
              <a:pPr/>
              <a:t>22</a:t>
            </a:fld>
            <a:endParaRPr lang="fr-FR"/>
          </a:p>
        </p:txBody>
      </p:sp>
    </p:spTree>
    <p:extLst>
      <p:ext uri="{BB962C8B-B14F-4D97-AF65-F5344CB8AC3E}">
        <p14:creationId xmlns:p14="http://schemas.microsoft.com/office/powerpoint/2010/main" val="38369155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21715">
              <a:defRPr/>
            </a:pPr>
            <a:r>
              <a:rPr lang="fr-FR" dirty="0" smtClean="0"/>
              <a:t>Pour évaluer la réponse au</a:t>
            </a:r>
            <a:r>
              <a:rPr lang="fr-FR" baseline="0" dirty="0" smtClean="0"/>
              <a:t> traitement, adapter les traitements d’entretiens, et dépister les complications éventuelles (infections, néoplasies, cardiovasculaires et métaboliques) un suivi post greffe est indispensable. Ce suivi comprend un examen clinique, les scores spécifiques de la MAI, et de nombreux examens complémentaires qui sont répertoriés dans ce tableau.</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C2775550-BD96-4502-8A2B-4FE3A667DDB0}" type="slidenum">
              <a:rPr lang="fr-FR" smtClean="0"/>
              <a:pPr/>
              <a:t>23</a:t>
            </a:fld>
            <a:endParaRPr lang="fr-FR"/>
          </a:p>
        </p:txBody>
      </p:sp>
    </p:spTree>
    <p:extLst>
      <p:ext uri="{BB962C8B-B14F-4D97-AF65-F5344CB8AC3E}">
        <p14:creationId xmlns:p14="http://schemas.microsoft.com/office/powerpoint/2010/main" val="3366609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dirty="0" smtClean="0">
                <a:latin typeface="Times New Roman" panose="02020603050405020304" pitchFamily="18" charset="0"/>
                <a:ea typeface="Geneva" pitchFamily="126" charset="-128"/>
                <a:cs typeface="Arial" panose="020B0604020202020204" pitchFamily="34" charset="0"/>
              </a:rPr>
              <a:t>En</a:t>
            </a:r>
            <a:r>
              <a:rPr lang="fr-FR" altLang="fr-FR" baseline="0" dirty="0" smtClean="0">
                <a:latin typeface="Times New Roman" panose="02020603050405020304" pitchFamily="18" charset="0"/>
                <a:ea typeface="Geneva" pitchFamily="126" charset="-128"/>
                <a:cs typeface="Arial" panose="020B0604020202020204" pitchFamily="34" charset="0"/>
              </a:rPr>
              <a:t> conclusion :</a:t>
            </a:r>
          </a:p>
          <a:p>
            <a:r>
              <a:rPr lang="fr-FR" altLang="fr-FR" baseline="0" dirty="0" smtClean="0">
                <a:latin typeface="Times New Roman" panose="02020603050405020304" pitchFamily="18" charset="0"/>
                <a:ea typeface="Geneva" pitchFamily="126" charset="-128"/>
                <a:cs typeface="Arial" panose="020B0604020202020204" pitchFamily="34" charset="0"/>
              </a:rPr>
              <a:t> </a:t>
            </a:r>
            <a:r>
              <a:rPr lang="fr-FR" dirty="0"/>
              <a:t>- La greffe de CSH est un </a:t>
            </a:r>
            <a:r>
              <a:rPr lang="fr-FR" b="1" dirty="0"/>
              <a:t>traitement </a:t>
            </a:r>
            <a:r>
              <a:rPr lang="fr-FR" dirty="0"/>
              <a:t>pour certaines formes sévères de MAI, proposé </a:t>
            </a:r>
            <a:r>
              <a:rPr lang="fr-FR" b="1" dirty="0"/>
              <a:t>dans des centres experts car il implique</a:t>
            </a:r>
            <a:r>
              <a:rPr lang="fr-FR" dirty="0"/>
              <a:t> la</a:t>
            </a:r>
            <a:r>
              <a:rPr lang="fr-FR" b="1" dirty="0"/>
              <a:t> prise en charge du patient par plusieurs services hospitaliers</a:t>
            </a:r>
            <a:r>
              <a:rPr lang="fr-FR" dirty="0"/>
              <a:t> : services spécialisés dans la maladie (médecine interne, rhumatologie, neurologie, gastroentérologie…) et service d’hématologie au moment de la greffe. </a:t>
            </a:r>
          </a:p>
          <a:p>
            <a:endParaRPr lang="fr-FR" dirty="0"/>
          </a:p>
          <a:p>
            <a:r>
              <a:rPr lang="fr-FR" dirty="0"/>
              <a:t>- Le travail des </a:t>
            </a:r>
            <a:r>
              <a:rPr lang="fr-FR" b="1" dirty="0"/>
              <a:t>équipes multidisciplinaires soignantes </a:t>
            </a:r>
            <a:r>
              <a:rPr lang="fr-FR" dirty="0"/>
              <a:t>est essentiel à chaque étape (pose de cathéter, cytaphérèse, chimiothérapie…) pour accompagner les patients à la réussite du traitement.</a:t>
            </a:r>
          </a:p>
          <a:p>
            <a:pPr marL="288036" indent="-288036">
              <a:buFontTx/>
              <a:buChar char="-"/>
            </a:pPr>
            <a:endParaRPr lang="fr-FR" dirty="0"/>
          </a:p>
          <a:p>
            <a:r>
              <a:rPr lang="fr-FR" dirty="0"/>
              <a:t>- De nombreuses hospitalisations sont nécessaires pour assurer le suivi post-greffe y compris des patients </a:t>
            </a:r>
            <a:r>
              <a:rPr lang="fr-FR" dirty="0" err="1"/>
              <a:t>autogreffés</a:t>
            </a:r>
            <a:r>
              <a:rPr lang="fr-FR" dirty="0"/>
              <a:t>, en raison de l’immunodépression acquise, d</a:t>
            </a:r>
            <a:r>
              <a:rPr lang="it-IT" dirty="0"/>
              <a:t>es handicaps multiples et des atteintes pluriviscérales liées à la MAI initiale</a:t>
            </a:r>
            <a:r>
              <a:rPr lang="fr-FR" dirty="0"/>
              <a:t>.</a:t>
            </a:r>
          </a:p>
          <a:p>
            <a:endParaRPr lang="fr-FR" dirty="0"/>
          </a:p>
          <a:p>
            <a:r>
              <a:rPr lang="fr-FR" dirty="0"/>
              <a:t>- Les IDE ont un rôle important dans les soins, l’accompagnement des patients, et la coordination de ce </a:t>
            </a:r>
            <a:r>
              <a:rPr lang="fr-FR" b="1" dirty="0"/>
              <a:t>parcours thérapeutique complexe</a:t>
            </a:r>
            <a:r>
              <a:rPr lang="fr-FR" dirty="0"/>
              <a:t>.</a:t>
            </a:r>
          </a:p>
          <a:p>
            <a:pPr defTabSz="921715">
              <a:defRPr/>
            </a:pPr>
            <a:endParaRPr lang="fr-FR" altLang="fr-FR" dirty="0">
              <a:latin typeface="Times New Roman" panose="02020603050405020304" pitchFamily="18" charset="0"/>
              <a:ea typeface="Geneva" pitchFamily="126" charset="-128"/>
              <a:cs typeface="Arial" panose="020B0604020202020204" pitchFamily="34" charset="0"/>
            </a:endParaRPr>
          </a:p>
        </p:txBody>
      </p:sp>
    </p:spTree>
    <p:extLst>
      <p:ext uri="{BB962C8B-B14F-4D97-AF65-F5344CB8AC3E}">
        <p14:creationId xmlns:p14="http://schemas.microsoft.com/office/powerpoint/2010/main" val="883497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2775550-BD96-4502-8A2B-4FE3A667DDB0}" type="slidenum">
              <a:rPr lang="fr-FR" smtClean="0"/>
              <a:pPr/>
              <a:t>25</a:t>
            </a:fld>
            <a:endParaRPr lang="fr-FR"/>
          </a:p>
        </p:txBody>
      </p:sp>
    </p:spTree>
    <p:extLst>
      <p:ext uri="{BB962C8B-B14F-4D97-AF65-F5344CB8AC3E}">
        <p14:creationId xmlns:p14="http://schemas.microsoft.com/office/powerpoint/2010/main" val="1229119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Cette</a:t>
            </a:r>
            <a:r>
              <a:rPr lang="fr-FR" dirty="0" smtClean="0"/>
              <a:t> diapositive</a:t>
            </a:r>
            <a:r>
              <a:rPr lang="fr-FR" baseline="0" dirty="0" smtClean="0"/>
              <a:t> présente les caractéristiques des MAI : elles sont toutes liées à une perte de tolérance au soi.</a:t>
            </a:r>
            <a:r>
              <a:rPr lang="fr-FR" dirty="0" smtClean="0"/>
              <a:t> </a:t>
            </a:r>
            <a:r>
              <a:rPr lang="fr-FR" dirty="0"/>
              <a:t>Normalement, le système immunitaire défend l’organisme </a:t>
            </a:r>
            <a:r>
              <a:rPr lang="fr-FR" dirty="0" smtClean="0"/>
              <a:t>contre les particules étrangères (par exemple contre les microbes) et </a:t>
            </a:r>
            <a:r>
              <a:rPr lang="fr-FR" dirty="0"/>
              <a:t>tolère ses propres constituants. Les maladies auto-immunes surviennent quand cette tolérance se </a:t>
            </a:r>
            <a:r>
              <a:rPr lang="fr-FR" dirty="0" smtClean="0"/>
              <a:t>rompt, </a:t>
            </a:r>
            <a:r>
              <a:rPr lang="fr-FR" baseline="0" dirty="0" smtClean="0"/>
              <a:t>c’est-à-dire que le système immunitaire (les autoanticorps, les lymphocytes B …) réagit contre les constituants naturels de l’organisme. </a:t>
            </a:r>
            <a:endParaRPr lang="fr-FR" dirty="0"/>
          </a:p>
          <a:p>
            <a:r>
              <a:rPr lang="fr-FR" baseline="0" dirty="0" smtClean="0"/>
              <a:t>Cette réponse immune anormale est à l’origine de l’inflammation et des lésions.</a:t>
            </a:r>
          </a:p>
          <a:p>
            <a:endParaRPr lang="fr-FR" dirty="0"/>
          </a:p>
          <a:p>
            <a:r>
              <a:rPr lang="fr-FR" baseline="0" dirty="0" smtClean="0"/>
              <a:t>Les MAI ont une origine multifactorielle, c’est-à-dire que la combinaison de plusieurs facteurs, notamment la prédisposition génétique associée au contact d’un antigène présent dans l’environnement (toxiques, infection…) sont à l’origine des anomalies du système immunitaire.</a:t>
            </a:r>
          </a:p>
          <a:p>
            <a:endParaRPr lang="fr-FR" baseline="0" dirty="0" smtClean="0"/>
          </a:p>
          <a:p>
            <a:r>
              <a:rPr lang="fr-FR" baseline="0" dirty="0" smtClean="0"/>
              <a:t>Les MAI sont des maladies chroniques, qui en règle générale évoluent lentement. Cependant, certaines formes sévères peuvent être très invalidantes, par exemple liées à la diminution voire la perte de la mobilité (SEP, Sclérodermie…), ou aux troubles sphinctériens (SEP, SSC, </a:t>
            </a:r>
            <a:r>
              <a:rPr lang="fr-FR" baseline="0" dirty="0" err="1" smtClean="0"/>
              <a:t>Crohn</a:t>
            </a:r>
            <a:r>
              <a:rPr lang="fr-FR" baseline="0" dirty="0" smtClean="0"/>
              <a:t>…) et diminuer l’espérance de vie </a:t>
            </a:r>
            <a:r>
              <a:rPr lang="fr-FR" strike="noStrike" baseline="0" dirty="0" smtClean="0"/>
              <a:t>lors de la progression des symptômes</a:t>
            </a:r>
            <a:endParaRPr lang="fr-FR" altLang="fr-FR" dirty="0"/>
          </a:p>
          <a:p>
            <a:endParaRPr lang="fr-FR" dirty="0"/>
          </a:p>
        </p:txBody>
      </p:sp>
      <p:sp>
        <p:nvSpPr>
          <p:cNvPr id="4" name="Espace réservé du numéro de diapositive 3"/>
          <p:cNvSpPr>
            <a:spLocks noGrp="1"/>
          </p:cNvSpPr>
          <p:nvPr>
            <p:ph type="sldNum" sz="quarter" idx="10"/>
          </p:nvPr>
        </p:nvSpPr>
        <p:spPr/>
        <p:txBody>
          <a:bodyPr/>
          <a:lstStyle/>
          <a:p>
            <a:fld id="{C2775550-BD96-4502-8A2B-4FE3A667DDB0}" type="slidenum">
              <a:rPr lang="fr-FR" smtClean="0"/>
              <a:pPr/>
              <a:t>3</a:t>
            </a:fld>
            <a:endParaRPr lang="fr-FR"/>
          </a:p>
        </p:txBody>
      </p:sp>
    </p:spTree>
    <p:extLst>
      <p:ext uri="{BB962C8B-B14F-4D97-AF65-F5344CB8AC3E}">
        <p14:creationId xmlns:p14="http://schemas.microsoft.com/office/powerpoint/2010/main" val="4171415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defTabSz="921715">
              <a:defRPr/>
            </a:pPr>
            <a:r>
              <a:rPr lang="fr-FR" sz="2000" dirty="0">
                <a:ea typeface="Calibri"/>
                <a:cs typeface="Times New Roman"/>
              </a:rPr>
              <a:t>Les MAI ont plusieurs formes : elles sont dites </a:t>
            </a:r>
            <a:r>
              <a:rPr lang="fr-FR" sz="2000" b="1" dirty="0">
                <a:ea typeface="Calibri"/>
                <a:cs typeface="Times New Roman"/>
              </a:rPr>
              <a:t>systémiques</a:t>
            </a:r>
            <a:r>
              <a:rPr lang="fr-FR" sz="2000" dirty="0">
                <a:ea typeface="Calibri"/>
                <a:cs typeface="Times New Roman"/>
              </a:rPr>
              <a:t> lorsque plusieurs organes sont atteints (ce qui est le cas dans la sclérodermie systémique ou le lupus </a:t>
            </a:r>
            <a:r>
              <a:rPr lang="fr-FR" sz="2000" dirty="0" smtClean="0">
                <a:ea typeface="Calibri"/>
                <a:cs typeface="Times New Roman"/>
              </a:rPr>
              <a:t>érythémateux </a:t>
            </a:r>
            <a:r>
              <a:rPr lang="fr-FR" sz="2000" dirty="0">
                <a:ea typeface="Calibri"/>
                <a:cs typeface="Times New Roman"/>
              </a:rPr>
              <a:t>systémique) ou </a:t>
            </a:r>
            <a:r>
              <a:rPr lang="fr-FR" sz="2000" b="1" dirty="0" smtClean="0">
                <a:ea typeface="Calibri"/>
                <a:cs typeface="Times New Roman"/>
              </a:rPr>
              <a:t>spécifiques d’un organe </a:t>
            </a:r>
            <a:r>
              <a:rPr lang="fr-FR" sz="2000" dirty="0" smtClean="0">
                <a:ea typeface="Calibri"/>
                <a:cs typeface="Times New Roman"/>
              </a:rPr>
              <a:t>lorsqu’un </a:t>
            </a:r>
            <a:r>
              <a:rPr lang="fr-FR" sz="2000" dirty="0">
                <a:ea typeface="Calibri"/>
                <a:cs typeface="Times New Roman"/>
              </a:rPr>
              <a:t>seul organe </a:t>
            </a:r>
            <a:r>
              <a:rPr lang="fr-FR" sz="2000" dirty="0" smtClean="0">
                <a:ea typeface="Calibri"/>
                <a:cs typeface="Times New Roman"/>
              </a:rPr>
              <a:t>est </a:t>
            </a:r>
            <a:r>
              <a:rPr lang="fr-FR" sz="2000" dirty="0">
                <a:ea typeface="Calibri"/>
                <a:cs typeface="Times New Roman"/>
              </a:rPr>
              <a:t>atteint, comme c’est le cas dans la sclérose en plaques (atteinte du système nerveux) ou  dans la maladie de </a:t>
            </a:r>
            <a:r>
              <a:rPr lang="fr-FR" sz="2000" dirty="0" err="1" smtClean="0">
                <a:ea typeface="Calibri"/>
                <a:cs typeface="Times New Roman"/>
              </a:rPr>
              <a:t>Crohn</a:t>
            </a:r>
            <a:r>
              <a:rPr lang="fr-FR" sz="2000" dirty="0">
                <a:ea typeface="Calibri"/>
                <a:cs typeface="Times New Roman"/>
              </a:rPr>
              <a:t> </a:t>
            </a:r>
            <a:r>
              <a:rPr lang="fr-FR" sz="2000" dirty="0" smtClean="0">
                <a:ea typeface="Calibri"/>
                <a:cs typeface="Times New Roman"/>
              </a:rPr>
              <a:t>(atteinte </a:t>
            </a:r>
            <a:r>
              <a:rPr lang="fr-FR" sz="2000" dirty="0">
                <a:ea typeface="Calibri"/>
                <a:cs typeface="Times New Roman"/>
              </a:rPr>
              <a:t>du tube digestif).  </a:t>
            </a:r>
          </a:p>
          <a:p>
            <a:r>
              <a:rPr lang="fr-FR" sz="2000" dirty="0">
                <a:ea typeface="Calibri"/>
                <a:cs typeface="Times New Roman"/>
              </a:rPr>
              <a:t>Cette diapositive présente quelques exemples de MAI et leur prévalence qui correspond au nombre de cas/100000 habitants. On peut constater que la prévalence de ces maladies est variable, mais </a:t>
            </a:r>
            <a:r>
              <a:rPr lang="fr-FR" sz="2000" b="1" dirty="0">
                <a:ea typeface="Calibri"/>
                <a:cs typeface="Times New Roman"/>
              </a:rPr>
              <a:t>de manière</a:t>
            </a:r>
            <a:r>
              <a:rPr lang="fr-FR" sz="2000" dirty="0">
                <a:ea typeface="Calibri"/>
                <a:cs typeface="Times New Roman"/>
              </a:rPr>
              <a:t> générale elles affectent 6 à 8% de la </a:t>
            </a:r>
            <a:r>
              <a:rPr lang="fr-FR" sz="2000" dirty="0" smtClean="0">
                <a:ea typeface="Calibri"/>
                <a:cs typeface="Times New Roman"/>
              </a:rPr>
              <a:t>population et leur incidence augmente.</a:t>
            </a:r>
            <a:endParaRPr lang="fr-FR" sz="2000" dirty="0">
              <a:ea typeface="Calibri"/>
              <a:cs typeface="Times New Roman"/>
            </a:endParaRPr>
          </a:p>
          <a:p>
            <a:endParaRPr lang="fr-FR" sz="2000" dirty="0">
              <a:latin typeface="Calibri"/>
              <a:ea typeface="Calibri"/>
              <a:cs typeface="Times New Roman"/>
            </a:endParaRPr>
          </a:p>
        </p:txBody>
      </p:sp>
      <p:sp>
        <p:nvSpPr>
          <p:cNvPr id="4" name="Espace réservé du numéro de diapositive 3"/>
          <p:cNvSpPr>
            <a:spLocks noGrp="1"/>
          </p:cNvSpPr>
          <p:nvPr>
            <p:ph type="sldNum" sz="quarter" idx="10"/>
          </p:nvPr>
        </p:nvSpPr>
        <p:spPr/>
        <p:txBody>
          <a:bodyPr/>
          <a:lstStyle/>
          <a:p>
            <a:fld id="{C2775550-BD96-4502-8A2B-4FE3A667DDB0}" type="slidenum">
              <a:rPr lang="fr-FR" smtClean="0"/>
              <a:pPr/>
              <a:t>4</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21715">
              <a:defRPr/>
            </a:pPr>
            <a:r>
              <a:rPr lang="fr-FR" dirty="0"/>
              <a:t>2203 greffes de CSH pour MAI ont été enregistrées par l’EBMT depuis 1995. Globalement, on constate que le nombre de greffe de CSH pour MAI /an </a:t>
            </a:r>
            <a:r>
              <a:rPr lang="fr-FR" dirty="0" smtClean="0"/>
              <a:t>augmente depuis </a:t>
            </a:r>
            <a:r>
              <a:rPr lang="fr-FR" dirty="0"/>
              <a:t>1995.</a:t>
            </a:r>
          </a:p>
          <a:p>
            <a:endParaRPr lang="fr-FR" dirty="0"/>
          </a:p>
        </p:txBody>
      </p:sp>
      <p:sp>
        <p:nvSpPr>
          <p:cNvPr id="4" name="Espace réservé du numéro de diapositive 3"/>
          <p:cNvSpPr>
            <a:spLocks noGrp="1"/>
          </p:cNvSpPr>
          <p:nvPr>
            <p:ph type="sldNum" sz="quarter" idx="10"/>
          </p:nvPr>
        </p:nvSpPr>
        <p:spPr/>
        <p:txBody>
          <a:bodyPr/>
          <a:lstStyle/>
          <a:p>
            <a:fld id="{C2775550-BD96-4502-8A2B-4FE3A667DDB0}" type="slidenum">
              <a:rPr lang="fr-FR" smtClean="0"/>
              <a:pPr/>
              <a:t>5</a:t>
            </a:fld>
            <a:endParaRPr lang="fr-FR"/>
          </a:p>
        </p:txBody>
      </p:sp>
    </p:spTree>
    <p:extLst>
      <p:ext uri="{BB962C8B-B14F-4D97-AF65-F5344CB8AC3E}">
        <p14:creationId xmlns:p14="http://schemas.microsoft.com/office/powerpoint/2010/main" val="2675630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21715">
              <a:defRPr/>
            </a:pPr>
            <a:r>
              <a:rPr lang="fr-FR" dirty="0" smtClean="0"/>
              <a:t>Ce</a:t>
            </a:r>
            <a:r>
              <a:rPr lang="fr-FR" baseline="0" dirty="0" smtClean="0"/>
              <a:t> tableau répertorie l</a:t>
            </a:r>
            <a:r>
              <a:rPr lang="fr-FR" dirty="0" smtClean="0"/>
              <a:t>e nombre total</a:t>
            </a:r>
            <a:r>
              <a:rPr lang="fr-FR" baseline="0" dirty="0" smtClean="0"/>
              <a:t> </a:t>
            </a:r>
            <a:r>
              <a:rPr lang="fr-FR" strike="noStrike" baseline="0" dirty="0" smtClean="0"/>
              <a:t>de greffes </a:t>
            </a:r>
            <a:r>
              <a:rPr lang="fr-FR" baseline="0" dirty="0" smtClean="0"/>
              <a:t>pour MAI, selon les différentes pathologies, rapportées à l’EBMT. </a:t>
            </a:r>
            <a:r>
              <a:rPr lang="fr-FR" strike="noStrike" baseline="0" dirty="0" smtClean="0"/>
              <a:t>Les MAI les plus fréquemment greffées sont : </a:t>
            </a:r>
            <a:r>
              <a:rPr lang="fr-FR" baseline="0" dirty="0" smtClean="0"/>
              <a:t>la sclérose en plaques avec plus de 800 greffes, la sclérodermie systémique  (environ 450 greffes) et les maladies inflammatoires chroniques de l’intestin (environ 200</a:t>
            </a:r>
            <a:r>
              <a:rPr lang="fr-FR" dirty="0" smtClean="0"/>
              <a:t> greffes)</a:t>
            </a:r>
            <a:r>
              <a:rPr lang="fr-FR" baseline="0" dirty="0" smtClean="0"/>
              <a:t>. La grande majorité de ces greffes  (plus de 90%) sont autologues.</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C2775550-BD96-4502-8A2B-4FE3A667DDB0}" type="slidenum">
              <a:rPr lang="fr-FR" smtClean="0"/>
              <a:pPr/>
              <a:t>6</a:t>
            </a:fld>
            <a:endParaRPr lang="fr-FR"/>
          </a:p>
        </p:txBody>
      </p:sp>
    </p:spTree>
    <p:extLst>
      <p:ext uri="{BB962C8B-B14F-4D97-AF65-F5344CB8AC3E}">
        <p14:creationId xmlns:p14="http://schemas.microsoft.com/office/powerpoint/2010/main" val="2511301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Les patients ont des handicaps</a:t>
            </a:r>
            <a:r>
              <a:rPr lang="fr-FR" baseline="0" dirty="0" smtClean="0"/>
              <a:t> multiples</a:t>
            </a:r>
            <a:r>
              <a:rPr lang="fr-FR" dirty="0" smtClean="0"/>
              <a:t> et des</a:t>
            </a:r>
            <a:r>
              <a:rPr lang="fr-FR" baseline="0" dirty="0" smtClean="0"/>
              <a:t> atteintes </a:t>
            </a:r>
            <a:r>
              <a:rPr lang="fr-FR" baseline="0" dirty="0" err="1" smtClean="0"/>
              <a:t>pluriviscérales</a:t>
            </a:r>
            <a:r>
              <a:rPr lang="fr-FR" baseline="0" dirty="0" smtClean="0"/>
              <a:t> liées à la maladie auto-immune. </a:t>
            </a:r>
            <a:r>
              <a:rPr lang="fr-FR" dirty="0" smtClean="0"/>
              <a:t>Les soins IDE spécifiques  des patients greffés de CSH pour </a:t>
            </a:r>
            <a:r>
              <a:rPr lang="fr-FR" baseline="0" dirty="0" smtClean="0"/>
              <a:t>MAI sont nombreux:</a:t>
            </a:r>
          </a:p>
          <a:p>
            <a:r>
              <a:rPr lang="fr-FR" baseline="0" dirty="0" smtClean="0"/>
              <a:t>-soins de sonde urinaire pour les patients atteints de SEP ayant des dysfonctions vésicales</a:t>
            </a:r>
          </a:p>
          <a:p>
            <a:pPr>
              <a:buFontTx/>
              <a:buChar char="-"/>
            </a:pPr>
            <a:r>
              <a:rPr lang="fr-FR" baseline="0" dirty="0" smtClean="0"/>
              <a:t>Aide à la toilette, à la prise des traitements chez les patients atteints de rétractions tendineuse (sclérodermie) </a:t>
            </a:r>
          </a:p>
          <a:p>
            <a:pPr defTabSz="921715">
              <a:buFontTx/>
              <a:buChar char="-"/>
              <a:defRPr/>
            </a:pPr>
            <a:r>
              <a:rPr lang="fr-FR" baseline="0" dirty="0" smtClean="0"/>
              <a:t> Soins de pansements d’ulcères digitaux pour les patients atteints de sclérodermie </a:t>
            </a:r>
          </a:p>
          <a:p>
            <a:pPr>
              <a:buFontTx/>
              <a:buChar char="-"/>
            </a:pPr>
            <a:r>
              <a:rPr lang="fr-FR" baseline="0" dirty="0" smtClean="0"/>
              <a:t>Soins de cathéter au long cours pour les patients atteints de sclérodermie sans abord veineux.</a:t>
            </a:r>
          </a:p>
          <a:p>
            <a:pPr marL="0" marR="0" lvl="1" indent="0" algn="l" defTabSz="914400" rtl="0" eaLnBrk="1" fontAlgn="auto" latinLnBrk="0" hangingPunct="1">
              <a:lnSpc>
                <a:spcPct val="100000"/>
              </a:lnSpc>
              <a:spcBef>
                <a:spcPts val="0"/>
              </a:spcBef>
              <a:spcAft>
                <a:spcPts val="0"/>
              </a:spcAft>
              <a:buClrTx/>
              <a:buSzTx/>
              <a:buFontTx/>
              <a:buChar char="-"/>
              <a:tabLst/>
              <a:defRPr/>
            </a:pPr>
            <a:r>
              <a:rPr lang="it-IT" sz="1800" dirty="0" smtClean="0"/>
              <a:t>Surveillance clinique rapprochée (</a:t>
            </a:r>
            <a:r>
              <a:rPr lang="it-IT" sz="1800" dirty="0" smtClean="0">
                <a:solidFill>
                  <a:schemeClr val="tx2">
                    <a:lumMod val="60000"/>
                    <a:lumOff val="40000"/>
                  </a:schemeClr>
                </a:solidFill>
              </a:rPr>
              <a:t>TA, pouls, T°, diurèse...) </a:t>
            </a:r>
            <a:r>
              <a:rPr lang="it-IT" sz="1800" dirty="0" smtClean="0"/>
              <a:t>lors de la mobilisation et du conditionnement : Sensibilité anormale à la fièvre et risque de poussée de la SEP si fièvre lors mobilisation ou intensification, Hypersensibilité au serum antilymphocytaire si alvéolite au cours SSc...</a:t>
            </a:r>
          </a:p>
          <a:p>
            <a:pPr marL="0" marR="0" lvl="1" indent="0" algn="l" defTabSz="914400" rtl="0" eaLnBrk="1" fontAlgn="auto" latinLnBrk="0" hangingPunct="1">
              <a:lnSpc>
                <a:spcPct val="100000"/>
              </a:lnSpc>
              <a:spcBef>
                <a:spcPts val="0"/>
              </a:spcBef>
              <a:spcAft>
                <a:spcPts val="0"/>
              </a:spcAft>
              <a:buClrTx/>
              <a:buSzTx/>
              <a:buFontTx/>
              <a:buChar char="-"/>
              <a:tabLst/>
              <a:defRPr/>
            </a:pPr>
            <a:r>
              <a:rPr lang="it-IT" sz="1800" dirty="0" smtClean="0"/>
              <a:t>Aggravation de la limitation motrice lors de la période de mobilisation et de conditionnement</a:t>
            </a:r>
            <a:r>
              <a:rPr lang="it-IT" sz="1800" dirty="0" smtClean="0">
                <a:solidFill>
                  <a:schemeClr val="tx2"/>
                </a:solidFill>
                <a:sym typeface="Wingdings" pitchFamily="2" charset="2"/>
              </a:rPr>
              <a:t>aide à la réhabilitation motrice en collaboration avec le kinésithérapeute</a:t>
            </a:r>
            <a:endParaRPr lang="it-IT" sz="1800" dirty="0" smtClean="0">
              <a:solidFill>
                <a:schemeClr val="tx2"/>
              </a:solidFill>
            </a:endParaRPr>
          </a:p>
          <a:p>
            <a:pPr marL="0" marR="0" lvl="1" indent="0" algn="l" defTabSz="914400" rtl="0" eaLnBrk="1" fontAlgn="auto" latinLnBrk="0" hangingPunct="1">
              <a:lnSpc>
                <a:spcPct val="100000"/>
              </a:lnSpc>
              <a:spcBef>
                <a:spcPts val="0"/>
              </a:spcBef>
              <a:spcAft>
                <a:spcPts val="0"/>
              </a:spcAft>
              <a:buClrTx/>
              <a:buSzTx/>
              <a:buFontTx/>
              <a:buChar char="-"/>
              <a:tabLst/>
              <a:defRPr/>
            </a:pPr>
            <a:endParaRPr lang="it-IT" sz="1800" dirty="0" smtClean="0"/>
          </a:p>
          <a:p>
            <a:pPr>
              <a:buFontTx/>
              <a:buChar char="-"/>
            </a:pPr>
            <a:endParaRPr lang="fr-FR" baseline="0" dirty="0" smtClean="0"/>
          </a:p>
          <a:p>
            <a:pPr>
              <a:buFontTx/>
              <a:buChar char="-"/>
            </a:pPr>
            <a:endParaRPr lang="fr-FR" baseline="0" dirty="0" smtClean="0"/>
          </a:p>
          <a:p>
            <a:pPr>
              <a:buFontTx/>
              <a:buNone/>
            </a:pPr>
            <a:endParaRPr lang="fr-FR" dirty="0"/>
          </a:p>
        </p:txBody>
      </p:sp>
      <p:sp>
        <p:nvSpPr>
          <p:cNvPr id="4" name="Espace réservé du numéro de diapositive 3"/>
          <p:cNvSpPr>
            <a:spLocks noGrp="1"/>
          </p:cNvSpPr>
          <p:nvPr>
            <p:ph type="sldNum" sz="quarter" idx="10"/>
          </p:nvPr>
        </p:nvSpPr>
        <p:spPr/>
        <p:txBody>
          <a:bodyPr/>
          <a:lstStyle/>
          <a:p>
            <a:fld id="{C2775550-BD96-4502-8A2B-4FE3A667DDB0}" type="slidenum">
              <a:rPr lang="fr-FR" smtClean="0"/>
              <a:pPr/>
              <a:t>7</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La sclérodermie est une maladie </a:t>
            </a:r>
            <a:r>
              <a:rPr lang="fr-FR" dirty="0" smtClean="0"/>
              <a:t> rare caractérisée </a:t>
            </a:r>
            <a:r>
              <a:rPr lang="fr-FR" dirty="0"/>
              <a:t>avant tout par le durcissement de la peau (</a:t>
            </a:r>
            <a:r>
              <a:rPr lang="fr-FR" dirty="0" err="1"/>
              <a:t>sclero</a:t>
            </a:r>
            <a:r>
              <a:rPr lang="fr-FR" dirty="0"/>
              <a:t> signifie dur en grec, et </a:t>
            </a:r>
            <a:r>
              <a:rPr lang="fr-FR" dirty="0" err="1"/>
              <a:t>dermis</a:t>
            </a:r>
            <a:r>
              <a:rPr lang="fr-FR" dirty="0"/>
              <a:t>, peau). Il existe plusieurs formes de sclérodermie : soit la maladie </a:t>
            </a:r>
            <a:r>
              <a:rPr lang="fr-FR" dirty="0" smtClean="0"/>
              <a:t>se limite à une atteinte cutanée limitée aux extrémités des membre </a:t>
            </a:r>
            <a:r>
              <a:rPr lang="fr-FR" dirty="0"/>
              <a:t>(elle est localisée), soit elle </a:t>
            </a:r>
            <a:r>
              <a:rPr lang="fr-FR" dirty="0" smtClean="0"/>
              <a:t> atteint des  zones cutanées étendues et </a:t>
            </a:r>
            <a:r>
              <a:rPr lang="fr-FR" dirty="0"/>
              <a:t>les organes internes, comme le tube digestif, le cœur, les </a:t>
            </a:r>
            <a:r>
              <a:rPr lang="fr-FR" dirty="0" smtClean="0"/>
              <a:t> poumons</a:t>
            </a:r>
            <a:r>
              <a:rPr lang="fr-FR" dirty="0"/>
              <a:t>, les reins, les muscles, </a:t>
            </a:r>
            <a:r>
              <a:rPr lang="fr-FR" dirty="0" err="1"/>
              <a:t>etc</a:t>
            </a:r>
            <a:r>
              <a:rPr lang="fr-FR" dirty="0"/>
              <a:t>, qui subissent </a:t>
            </a:r>
            <a:r>
              <a:rPr lang="fr-FR" dirty="0" smtClean="0"/>
              <a:t>une fibrose, c’</a:t>
            </a:r>
            <a:r>
              <a:rPr lang="fr-FR" dirty="0" err="1" smtClean="0"/>
              <a:t>est-à</a:t>
            </a:r>
            <a:r>
              <a:rPr lang="fr-FR" dirty="0" smtClean="0"/>
              <a:t> -dire un  </a:t>
            </a:r>
            <a:r>
              <a:rPr lang="fr-FR" dirty="0"/>
              <a:t>durcissement </a:t>
            </a:r>
            <a:r>
              <a:rPr lang="fr-FR" dirty="0" smtClean="0"/>
              <a:t>similaire à la </a:t>
            </a:r>
            <a:r>
              <a:rPr lang="fr-FR" dirty="0"/>
              <a:t>peau. Dans </a:t>
            </a:r>
            <a:r>
              <a:rPr lang="fr-FR" dirty="0" smtClean="0"/>
              <a:t> ce cas ,on </a:t>
            </a:r>
            <a:r>
              <a:rPr lang="fr-FR" dirty="0"/>
              <a:t>parle de sclérodermie </a:t>
            </a:r>
            <a:r>
              <a:rPr lang="fr-FR" dirty="0" smtClean="0"/>
              <a:t> systémique</a:t>
            </a:r>
            <a:r>
              <a:rPr lang="fr-FR" dirty="0"/>
              <a:t>, qui est une maladie chronique pouvant avoir des conséquences graves.</a:t>
            </a:r>
            <a:r>
              <a:rPr lang="fr-FR" dirty="0" smtClean="0"/>
              <a:t> </a:t>
            </a:r>
          </a:p>
          <a:p>
            <a:r>
              <a:rPr lang="fr-FR" dirty="0" smtClean="0"/>
              <a:t>Le processus physiopathologique se caractérise par</a:t>
            </a:r>
            <a:r>
              <a:rPr lang="fr-FR" baseline="0" dirty="0" smtClean="0"/>
              <a:t> une  </a:t>
            </a:r>
            <a:r>
              <a:rPr lang="fr-FR" baseline="0" dirty="0" err="1" smtClean="0"/>
              <a:t>vasculopathie</a:t>
            </a:r>
            <a:r>
              <a:rPr lang="fr-FR" dirty="0" smtClean="0"/>
              <a:t> , </a:t>
            </a:r>
            <a:r>
              <a:rPr lang="fr-FR" baseline="0" dirty="0" smtClean="0"/>
              <a:t>une inflammation, et une fibrose tissulaire . </a:t>
            </a:r>
          </a:p>
          <a:p>
            <a:r>
              <a:rPr lang="fr-FR" dirty="0" smtClean="0"/>
              <a:t>L’évidence </a:t>
            </a:r>
            <a:r>
              <a:rPr lang="fr-FR" dirty="0"/>
              <a:t>de différentes anomalies au niveau du système immunitaire dans la </a:t>
            </a:r>
            <a:r>
              <a:rPr lang="fr-FR" dirty="0" err="1"/>
              <a:t>SSc</a:t>
            </a:r>
            <a:r>
              <a:rPr lang="fr-FR" dirty="0"/>
              <a:t> est illustrée, entre autres, par la présence de plusieurs types d’anticorps </a:t>
            </a:r>
            <a:r>
              <a:rPr lang="fr-FR" dirty="0" smtClean="0"/>
              <a:t>( anticorps anti-</a:t>
            </a:r>
            <a:r>
              <a:rPr lang="fr-FR" dirty="0" err="1" smtClean="0"/>
              <a:t>scl</a:t>
            </a:r>
            <a:r>
              <a:rPr lang="fr-FR" dirty="0" smtClean="0"/>
              <a:t>, </a:t>
            </a:r>
            <a:r>
              <a:rPr lang="fr-FR" dirty="0" err="1" smtClean="0"/>
              <a:t>anticentromères</a:t>
            </a:r>
            <a:r>
              <a:rPr lang="fr-FR" dirty="0" smtClean="0"/>
              <a:t> et </a:t>
            </a:r>
            <a:r>
              <a:rPr lang="fr-FR" dirty="0" err="1" smtClean="0"/>
              <a:t>antiRNP</a:t>
            </a:r>
            <a:r>
              <a:rPr lang="fr-FR" dirty="0" smtClean="0"/>
              <a:t>)dans </a:t>
            </a:r>
            <a:r>
              <a:rPr lang="fr-FR" dirty="0"/>
              <a:t>le sang des patients, et ceci dès les premiers signes et symptômes de la maladie. </a:t>
            </a:r>
          </a:p>
        </p:txBody>
      </p:sp>
      <p:sp>
        <p:nvSpPr>
          <p:cNvPr id="4" name="Espace réservé du numéro de diapositive 3"/>
          <p:cNvSpPr>
            <a:spLocks noGrp="1"/>
          </p:cNvSpPr>
          <p:nvPr>
            <p:ph type="sldNum" sz="quarter" idx="10"/>
          </p:nvPr>
        </p:nvSpPr>
        <p:spPr/>
        <p:txBody>
          <a:bodyPr/>
          <a:lstStyle/>
          <a:p>
            <a:fld id="{C2775550-BD96-4502-8A2B-4FE3A667DDB0}" type="slidenum">
              <a:rPr lang="fr-FR" smtClean="0"/>
              <a:pPr/>
              <a:t>8</a:t>
            </a:fld>
            <a:endParaRPr lang="fr-FR"/>
          </a:p>
        </p:txBody>
      </p:sp>
    </p:spTree>
    <p:extLst>
      <p:ext uri="{BB962C8B-B14F-4D97-AF65-F5344CB8AC3E}">
        <p14:creationId xmlns:p14="http://schemas.microsoft.com/office/powerpoint/2010/main" val="1245047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35546-3119-4229-A6E4-C67CAC7605BC}" type="slidenum">
              <a:rPr lang="fr-FR"/>
              <a:pPr/>
              <a:t>9</a:t>
            </a:fld>
            <a:endParaRPr lang="fr-FR"/>
          </a:p>
        </p:txBody>
      </p:sp>
      <p:sp>
        <p:nvSpPr>
          <p:cNvPr id="520194" name="Rectangle 2"/>
          <p:cNvSpPr>
            <a:spLocks noGrp="1" noRot="1" noChangeAspect="1" noChangeArrowheads="1" noTextEdit="1"/>
          </p:cNvSpPr>
          <p:nvPr>
            <p:ph type="sldImg"/>
          </p:nvPr>
        </p:nvSpPr>
        <p:spPr>
          <a:ln/>
        </p:spPr>
      </p:sp>
      <p:sp>
        <p:nvSpPr>
          <p:cNvPr id="520195" name="Rectangle 3"/>
          <p:cNvSpPr>
            <a:spLocks noGrp="1" noChangeArrowheads="1"/>
          </p:cNvSpPr>
          <p:nvPr>
            <p:ph type="body" idx="1"/>
          </p:nvPr>
        </p:nvSpPr>
        <p:spPr>
          <a:xfrm>
            <a:off x="679927" y="4716662"/>
            <a:ext cx="5439410" cy="4468416"/>
          </a:xfrm>
        </p:spPr>
        <p:txBody>
          <a:bodyPr/>
          <a:lstStyle/>
          <a:p>
            <a:pPr defTabSz="921715">
              <a:defRPr/>
            </a:pPr>
            <a:r>
              <a:rPr lang="fr-FR" dirty="0" smtClean="0"/>
              <a:t>Ce tableau présente les différentes atteintes organiques au cours de la sclérodermie</a:t>
            </a:r>
            <a:r>
              <a:rPr lang="fr-FR" baseline="0" dirty="0" smtClean="0"/>
              <a:t> systémique et les examens complémentaires qui sont réalisés </a:t>
            </a:r>
            <a:r>
              <a:rPr lang="fr-FR" b="0" baseline="0" dirty="0" smtClean="0"/>
              <a:t>pour évaluer ces atteintes,</a:t>
            </a:r>
            <a:r>
              <a:rPr lang="fr-FR" b="0" dirty="0" smtClean="0"/>
              <a:t> notamment l’importance d’évaluer l’extension de l’atteinte cutanée par la mesure du score de </a:t>
            </a:r>
            <a:r>
              <a:rPr lang="fr-FR" b="0" dirty="0" err="1" smtClean="0"/>
              <a:t>Rodnan</a:t>
            </a:r>
            <a:r>
              <a:rPr lang="fr-FR" b="0" dirty="0" smtClean="0"/>
              <a:t> </a:t>
            </a:r>
            <a:r>
              <a:rPr lang="fr-FR" b="0" dirty="0" err="1" smtClean="0"/>
              <a:t>modifé</a:t>
            </a:r>
            <a:r>
              <a:rPr lang="fr-FR" b="0" dirty="0" smtClean="0"/>
              <a:t>, la sévérité de l’atteinte pulmonaire et cardiaque par les examens complémentaires ciblés, non seulement le scanner pulmonaire mais aussi </a:t>
            </a:r>
            <a:r>
              <a:rPr lang="fr-FR" dirty="0"/>
              <a:t> </a:t>
            </a:r>
            <a:r>
              <a:rPr lang="fr-FR" dirty="0" smtClean="0"/>
              <a:t>l’</a:t>
            </a:r>
            <a:r>
              <a:rPr lang="fr-FR" b="0" dirty="0" smtClean="0"/>
              <a:t>IRM cardiaque.</a:t>
            </a:r>
          </a:p>
          <a:p>
            <a:pPr defTabSz="921715">
              <a:defRPr/>
            </a:pPr>
            <a:r>
              <a:rPr lang="fr-FR" dirty="0" smtClean="0"/>
              <a:t>L’atteinte digestive est évaluée , notamment le risque d’incontinence anale, et la dénutrition.</a:t>
            </a:r>
            <a:endParaRPr lang="fr-FR" b="0" dirty="0" smtClean="0"/>
          </a:p>
          <a:p>
            <a:pPr defTabSz="921715">
              <a:defRPr/>
            </a:pPr>
            <a:r>
              <a:rPr lang="fr-FR" dirty="0" smtClean="0"/>
              <a:t>L’atteinte urogénitale est également évaluée, notamment en raison du risque d’impuissance et de phimosis pour les hommes. </a:t>
            </a:r>
            <a:endParaRPr lang="fr-FR" dirty="0"/>
          </a:p>
          <a:p>
            <a:pPr defTabSz="921715">
              <a:defRPr/>
            </a:pPr>
            <a:endParaRPr lang="fr-FR" b="0" dirty="0" smtClean="0"/>
          </a:p>
          <a:p>
            <a:pPr defTabSz="921715">
              <a:defRPr/>
            </a:pPr>
            <a:endParaRPr lang="fr-FR" b="0" baseline="0" dirty="0" smtClean="0"/>
          </a:p>
          <a:p>
            <a:pPr defTabSz="921715">
              <a:defRPr/>
            </a:pPr>
            <a:endParaRPr lang="fr-FR" b="0" dirty="0" smtClean="0"/>
          </a:p>
          <a:p>
            <a:endParaRPr lang="fr-FR" dirty="0"/>
          </a:p>
        </p:txBody>
      </p:sp>
    </p:spTree>
    <p:extLst>
      <p:ext uri="{BB962C8B-B14F-4D97-AF65-F5344CB8AC3E}">
        <p14:creationId xmlns:p14="http://schemas.microsoft.com/office/powerpoint/2010/main" val="635070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5D414EDD-09D6-46EA-B42C-83959672B2E5}" type="datetimeFigureOut">
              <a:rPr lang="fr-FR" smtClean="0"/>
              <a:pPr/>
              <a:t>13/04/2018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3127EFD-E690-45EC-BB1E-C8CA1C987658}" type="slidenum">
              <a:rPr lang="fr-FR" smtClean="0"/>
              <a:pPr/>
              <a:t>‹#›</a:t>
            </a:fld>
            <a:endParaRPr lang="fr-FR"/>
          </a:p>
        </p:txBody>
      </p:sp>
    </p:spTree>
    <p:extLst>
      <p:ext uri="{BB962C8B-B14F-4D97-AF65-F5344CB8AC3E}">
        <p14:creationId xmlns:p14="http://schemas.microsoft.com/office/powerpoint/2010/main" val="3578181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D414EDD-09D6-46EA-B42C-83959672B2E5}" type="datetimeFigureOut">
              <a:rPr lang="fr-FR" smtClean="0"/>
              <a:pPr/>
              <a:t>13/04/2018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3127EFD-E690-45EC-BB1E-C8CA1C987658}" type="slidenum">
              <a:rPr lang="fr-FR" smtClean="0"/>
              <a:pPr/>
              <a:t>‹#›</a:t>
            </a:fld>
            <a:endParaRPr lang="fr-FR"/>
          </a:p>
        </p:txBody>
      </p:sp>
    </p:spTree>
    <p:extLst>
      <p:ext uri="{BB962C8B-B14F-4D97-AF65-F5344CB8AC3E}">
        <p14:creationId xmlns:p14="http://schemas.microsoft.com/office/powerpoint/2010/main" val="1723573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D414EDD-09D6-46EA-B42C-83959672B2E5}" type="datetimeFigureOut">
              <a:rPr lang="fr-FR" smtClean="0"/>
              <a:pPr/>
              <a:t>13/04/2018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3127EFD-E690-45EC-BB1E-C8CA1C987658}" type="slidenum">
              <a:rPr lang="fr-FR" smtClean="0"/>
              <a:pPr/>
              <a:t>‹#›</a:t>
            </a:fld>
            <a:endParaRPr lang="fr-FR"/>
          </a:p>
        </p:txBody>
      </p:sp>
    </p:spTree>
    <p:extLst>
      <p:ext uri="{BB962C8B-B14F-4D97-AF65-F5344CB8AC3E}">
        <p14:creationId xmlns:p14="http://schemas.microsoft.com/office/powerpoint/2010/main" val="4084767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5" name="Imagen 1" descr="Portada5.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Imagen 7" descr="EBMTanniversary.pct"/>
          <p:cNvSpPr>
            <a:spLocks noChangeAspect="1"/>
          </p:cNvSpPr>
          <p:nvPr userDrawn="1"/>
        </p:nvSpPr>
        <p:spPr bwMode="auto">
          <a:xfrm>
            <a:off x="4264025" y="1223963"/>
            <a:ext cx="4254500" cy="1589087"/>
          </a:xfrm>
          <a:prstGeom prst="rect">
            <a:avLst/>
          </a:prstGeom>
          <a:noFill/>
          <a:ln>
            <a:noFill/>
          </a:ln>
          <a:extLst/>
        </p:spPr>
        <p:txBody>
          <a:bodyPr/>
          <a:lstStyle>
            <a:lvl1pPr eaLnBrk="0" hangingPunct="0">
              <a:defRPr>
                <a:solidFill>
                  <a:schemeClr val="tx1"/>
                </a:solidFill>
                <a:latin typeface="Arial" pitchFamily="34" charset="0"/>
                <a:ea typeface="Geneva" pitchFamily="126" charset="-128"/>
              </a:defRPr>
            </a:lvl1pPr>
            <a:lvl2pPr marL="742950" indent="-285750" eaLnBrk="0" hangingPunct="0">
              <a:defRPr>
                <a:solidFill>
                  <a:schemeClr val="tx1"/>
                </a:solidFill>
                <a:latin typeface="Arial" pitchFamily="34" charset="0"/>
                <a:ea typeface="Geneva" pitchFamily="126" charset="-128"/>
              </a:defRPr>
            </a:lvl2pPr>
            <a:lvl3pPr marL="1143000" indent="-228600" eaLnBrk="0" hangingPunct="0">
              <a:defRPr>
                <a:solidFill>
                  <a:schemeClr val="tx1"/>
                </a:solidFill>
                <a:latin typeface="Arial" pitchFamily="34" charset="0"/>
                <a:ea typeface="Geneva" pitchFamily="126" charset="-128"/>
              </a:defRPr>
            </a:lvl3pPr>
            <a:lvl4pPr marL="1600200" indent="-228600" eaLnBrk="0" hangingPunct="0">
              <a:defRPr>
                <a:solidFill>
                  <a:schemeClr val="tx1"/>
                </a:solidFill>
                <a:latin typeface="Arial" pitchFamily="34" charset="0"/>
                <a:ea typeface="Geneva" pitchFamily="126" charset="-128"/>
              </a:defRPr>
            </a:lvl4pPr>
            <a:lvl5pPr marL="2057400" indent="-228600" eaLnBrk="0" hangingPunct="0">
              <a:defRPr>
                <a:solidFill>
                  <a:schemeClr val="tx1"/>
                </a:solidFill>
                <a:latin typeface="Arial" pitchFamily="34" charset="0"/>
                <a:ea typeface="Geneva" pitchFamily="126" charset="-128"/>
              </a:defRPr>
            </a:lvl5pPr>
            <a:lvl6pPr marL="2514600" indent="-228600" eaLnBrk="0" fontAlgn="base" hangingPunct="0">
              <a:spcBef>
                <a:spcPct val="0"/>
              </a:spcBef>
              <a:spcAft>
                <a:spcPct val="0"/>
              </a:spcAft>
              <a:defRPr>
                <a:solidFill>
                  <a:schemeClr val="tx1"/>
                </a:solidFill>
                <a:latin typeface="Arial" pitchFamily="34" charset="0"/>
                <a:ea typeface="Geneva" pitchFamily="126" charset="-128"/>
              </a:defRPr>
            </a:lvl6pPr>
            <a:lvl7pPr marL="2971800" indent="-228600" eaLnBrk="0" fontAlgn="base" hangingPunct="0">
              <a:spcBef>
                <a:spcPct val="0"/>
              </a:spcBef>
              <a:spcAft>
                <a:spcPct val="0"/>
              </a:spcAft>
              <a:defRPr>
                <a:solidFill>
                  <a:schemeClr val="tx1"/>
                </a:solidFill>
                <a:latin typeface="Arial" pitchFamily="34" charset="0"/>
                <a:ea typeface="Geneva" pitchFamily="126" charset="-128"/>
              </a:defRPr>
            </a:lvl7pPr>
            <a:lvl8pPr marL="3429000" indent="-228600" eaLnBrk="0" fontAlgn="base" hangingPunct="0">
              <a:spcBef>
                <a:spcPct val="0"/>
              </a:spcBef>
              <a:spcAft>
                <a:spcPct val="0"/>
              </a:spcAft>
              <a:defRPr>
                <a:solidFill>
                  <a:schemeClr val="tx1"/>
                </a:solidFill>
                <a:latin typeface="Arial" pitchFamily="34" charset="0"/>
                <a:ea typeface="Geneva" pitchFamily="126" charset="-128"/>
              </a:defRPr>
            </a:lvl8pPr>
            <a:lvl9pPr marL="3886200" indent="-228600" eaLnBrk="0" fontAlgn="base" hangingPunct="0">
              <a:spcBef>
                <a:spcPct val="0"/>
              </a:spcBef>
              <a:spcAft>
                <a:spcPct val="0"/>
              </a:spcAft>
              <a:defRPr>
                <a:solidFill>
                  <a:schemeClr val="tx1"/>
                </a:solidFill>
                <a:latin typeface="Arial" pitchFamily="34" charset="0"/>
                <a:ea typeface="Geneva" pitchFamily="126" charset="-128"/>
              </a:defRPr>
            </a:lvl9pPr>
          </a:lstStyle>
          <a:p>
            <a:pPr eaLnBrk="1" hangingPunct="1">
              <a:defRPr/>
            </a:pPr>
            <a:endParaRPr lang="es-ES" altLang="en-US"/>
          </a:p>
        </p:txBody>
      </p:sp>
      <p:pic>
        <p:nvPicPr>
          <p:cNvPr id="7" name="Imagen 6" descr="NewLogo_EBMT_RGB.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626225" y="749300"/>
            <a:ext cx="20955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userDrawn="1"/>
        </p:nvSpPr>
        <p:spPr bwMode="auto">
          <a:xfrm>
            <a:off x="0" y="6570663"/>
            <a:ext cx="9144000" cy="287337"/>
          </a:xfrm>
          <a:prstGeom prst="rect">
            <a:avLst/>
          </a:prstGeom>
          <a:solidFill>
            <a:schemeClr val="bg1">
              <a:lumMod val="75000"/>
            </a:schemeClr>
          </a:solidFill>
          <a:ln>
            <a:noFill/>
          </a:ln>
          <a:extLst/>
        </p:spPr>
        <p:txBody>
          <a:bodyPr/>
          <a:lstStyle>
            <a:lvl1pPr marL="342900" indent="-342900" eaLnBrk="0" hangingPunct="0">
              <a:defRPr sz="2400">
                <a:solidFill>
                  <a:schemeClr val="tx1"/>
                </a:solidFill>
                <a:latin typeface="Arial" charset="0"/>
                <a:ea typeface="Geneva"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algn="r" eaLnBrk="1" hangingPunct="1">
              <a:spcBef>
                <a:spcPct val="20000"/>
              </a:spcBef>
              <a:defRPr/>
            </a:pPr>
            <a:endParaRPr lang="fr-FR" altLang="fr-FR" sz="1500" b="1">
              <a:solidFill>
                <a:schemeClr val="bg1"/>
              </a:solidFill>
              <a:latin typeface="Calibri" charset="0"/>
            </a:endParaRPr>
          </a:p>
          <a:p>
            <a:pPr algn="r" eaLnBrk="1" hangingPunct="1">
              <a:spcBef>
                <a:spcPct val="20000"/>
              </a:spcBef>
              <a:defRPr/>
            </a:pPr>
            <a:endParaRPr lang="fr-FR" altLang="fr-FR" sz="3500">
              <a:solidFill>
                <a:schemeClr val="bg1"/>
              </a:solidFill>
              <a:latin typeface="Calibri" charset="0"/>
            </a:endParaRPr>
          </a:p>
        </p:txBody>
      </p:sp>
      <p:sp>
        <p:nvSpPr>
          <p:cNvPr id="9" name="ZoneTexte 12"/>
          <p:cNvSpPr txBox="1">
            <a:spLocks noChangeArrowheads="1"/>
          </p:cNvSpPr>
          <p:nvPr userDrawn="1"/>
        </p:nvSpPr>
        <p:spPr bwMode="auto">
          <a:xfrm>
            <a:off x="7218363" y="6575425"/>
            <a:ext cx="1574800" cy="288925"/>
          </a:xfrm>
          <a:prstGeom prst="rect">
            <a:avLst/>
          </a:prstGeom>
          <a:noFill/>
          <a:ln>
            <a:noFill/>
          </a:ln>
          <a:extLst/>
        </p:spPr>
        <p:txBody>
          <a:bodyPr lIns="90000" tIns="46800" rIns="90000" bIns="46800" anchor="ctr">
            <a:spAutoFit/>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algn="r" eaLnBrk="1" hangingPunct="1">
              <a:defRPr/>
            </a:pPr>
            <a:r>
              <a:rPr lang="fr-FR" sz="1400" b="1">
                <a:solidFill>
                  <a:srgbClr val="213D82"/>
                </a:solidFill>
              </a:rPr>
              <a:t>www.ebmt.org</a:t>
            </a:r>
          </a:p>
        </p:txBody>
      </p:sp>
      <p:sp>
        <p:nvSpPr>
          <p:cNvPr id="10" name="Rectángulo 9"/>
          <p:cNvSpPr>
            <a:spLocks noChangeArrowheads="1"/>
          </p:cNvSpPr>
          <p:nvPr userDrawn="1"/>
        </p:nvSpPr>
        <p:spPr bwMode="auto">
          <a:xfrm>
            <a:off x="495300" y="6577013"/>
            <a:ext cx="1443038" cy="287337"/>
          </a:xfrm>
          <a:prstGeom prst="rect">
            <a:avLst/>
          </a:prstGeom>
          <a:noFill/>
          <a:ln>
            <a:noFill/>
          </a:ln>
          <a:extLst/>
        </p:spPr>
        <p:txBody>
          <a:bodyPr anchor="ctr">
            <a:spAutoFit/>
          </a:bodyPr>
          <a:lstStyle>
            <a:lvl1pPr eaLnBrk="0" hangingPunct="0">
              <a:defRPr>
                <a:solidFill>
                  <a:schemeClr val="tx1"/>
                </a:solidFill>
                <a:latin typeface="Arial" pitchFamily="34" charset="0"/>
                <a:ea typeface="Geneva" pitchFamily="126" charset="-128"/>
              </a:defRPr>
            </a:lvl1pPr>
            <a:lvl2pPr marL="742950" indent="-285750" eaLnBrk="0" hangingPunct="0">
              <a:defRPr>
                <a:solidFill>
                  <a:schemeClr val="tx1"/>
                </a:solidFill>
                <a:latin typeface="Arial" pitchFamily="34" charset="0"/>
                <a:ea typeface="Geneva" pitchFamily="126" charset="-128"/>
              </a:defRPr>
            </a:lvl2pPr>
            <a:lvl3pPr marL="1143000" indent="-228600" eaLnBrk="0" hangingPunct="0">
              <a:defRPr>
                <a:solidFill>
                  <a:schemeClr val="tx1"/>
                </a:solidFill>
                <a:latin typeface="Arial" pitchFamily="34" charset="0"/>
                <a:ea typeface="Geneva" pitchFamily="126" charset="-128"/>
              </a:defRPr>
            </a:lvl3pPr>
            <a:lvl4pPr marL="1600200" indent="-228600" eaLnBrk="0" hangingPunct="0">
              <a:defRPr>
                <a:solidFill>
                  <a:schemeClr val="tx1"/>
                </a:solidFill>
                <a:latin typeface="Arial" pitchFamily="34" charset="0"/>
                <a:ea typeface="Geneva" pitchFamily="126" charset="-128"/>
              </a:defRPr>
            </a:lvl4pPr>
            <a:lvl5pPr marL="2057400" indent="-228600" eaLnBrk="0" hangingPunct="0">
              <a:defRPr>
                <a:solidFill>
                  <a:schemeClr val="tx1"/>
                </a:solidFill>
                <a:latin typeface="Arial" pitchFamily="34" charset="0"/>
                <a:ea typeface="Geneva" pitchFamily="126" charset="-128"/>
              </a:defRPr>
            </a:lvl5pPr>
            <a:lvl6pPr marL="2514600" indent="-228600" eaLnBrk="0" fontAlgn="base" hangingPunct="0">
              <a:spcBef>
                <a:spcPct val="0"/>
              </a:spcBef>
              <a:spcAft>
                <a:spcPct val="0"/>
              </a:spcAft>
              <a:defRPr>
                <a:solidFill>
                  <a:schemeClr val="tx1"/>
                </a:solidFill>
                <a:latin typeface="Arial" pitchFamily="34" charset="0"/>
                <a:ea typeface="Geneva" pitchFamily="126" charset="-128"/>
              </a:defRPr>
            </a:lvl6pPr>
            <a:lvl7pPr marL="2971800" indent="-228600" eaLnBrk="0" fontAlgn="base" hangingPunct="0">
              <a:spcBef>
                <a:spcPct val="0"/>
              </a:spcBef>
              <a:spcAft>
                <a:spcPct val="0"/>
              </a:spcAft>
              <a:defRPr>
                <a:solidFill>
                  <a:schemeClr val="tx1"/>
                </a:solidFill>
                <a:latin typeface="Arial" pitchFamily="34" charset="0"/>
                <a:ea typeface="Geneva" pitchFamily="126" charset="-128"/>
              </a:defRPr>
            </a:lvl7pPr>
            <a:lvl8pPr marL="3429000" indent="-228600" eaLnBrk="0" fontAlgn="base" hangingPunct="0">
              <a:spcBef>
                <a:spcPct val="0"/>
              </a:spcBef>
              <a:spcAft>
                <a:spcPct val="0"/>
              </a:spcAft>
              <a:defRPr>
                <a:solidFill>
                  <a:schemeClr val="tx1"/>
                </a:solidFill>
                <a:latin typeface="Arial" pitchFamily="34" charset="0"/>
                <a:ea typeface="Geneva" pitchFamily="126" charset="-128"/>
              </a:defRPr>
            </a:lvl8pPr>
            <a:lvl9pPr marL="3886200" indent="-228600" eaLnBrk="0" fontAlgn="base" hangingPunct="0">
              <a:spcBef>
                <a:spcPct val="0"/>
              </a:spcBef>
              <a:spcAft>
                <a:spcPct val="0"/>
              </a:spcAft>
              <a:defRPr>
                <a:solidFill>
                  <a:schemeClr val="tx1"/>
                </a:solidFill>
                <a:latin typeface="Arial" pitchFamily="34" charset="0"/>
                <a:ea typeface="Geneva" pitchFamily="126" charset="-128"/>
              </a:defRPr>
            </a:lvl9pPr>
          </a:lstStyle>
          <a:p>
            <a:pPr eaLnBrk="1" hangingPunct="1">
              <a:defRPr/>
            </a:pPr>
            <a:r>
              <a:rPr lang="fr-FR" altLang="en-US" sz="1400" b="1">
                <a:solidFill>
                  <a:srgbClr val="213D82"/>
                </a:solidFill>
              </a:rPr>
              <a:t>#EBMT2015</a:t>
            </a:r>
          </a:p>
        </p:txBody>
      </p:sp>
      <p:sp>
        <p:nvSpPr>
          <p:cNvPr id="23" name="Marcador de texto 22"/>
          <p:cNvSpPr>
            <a:spLocks noGrp="1"/>
          </p:cNvSpPr>
          <p:nvPr>
            <p:ph type="body" sz="quarter" idx="10"/>
          </p:nvPr>
        </p:nvSpPr>
        <p:spPr>
          <a:xfrm>
            <a:off x="498362" y="2717528"/>
            <a:ext cx="8235950" cy="1746300"/>
          </a:xfrm>
          <a:prstGeom prst="rect">
            <a:avLst/>
          </a:prstGeom>
        </p:spPr>
        <p:txBody>
          <a:bodyPr/>
          <a:lstStyle>
            <a:lvl1pPr marL="0" indent="0" algn="l">
              <a:buNone/>
              <a:defRPr sz="3200" b="1">
                <a:solidFill>
                  <a:srgbClr val="213C80"/>
                </a:solidFill>
              </a:defRPr>
            </a:lvl1pPr>
          </a:lstStyle>
          <a:p>
            <a:pPr lvl="0"/>
            <a:r>
              <a:rPr lang="es-ES_tradnl" dirty="0"/>
              <a:t>Haga clic para modificar el estilo de texto del patrón</a:t>
            </a:r>
          </a:p>
        </p:txBody>
      </p:sp>
      <p:sp>
        <p:nvSpPr>
          <p:cNvPr id="28" name="Marcador de texto 27"/>
          <p:cNvSpPr>
            <a:spLocks noGrp="1"/>
          </p:cNvSpPr>
          <p:nvPr>
            <p:ph type="body" sz="quarter" idx="11"/>
          </p:nvPr>
        </p:nvSpPr>
        <p:spPr>
          <a:xfrm>
            <a:off x="500742" y="4594568"/>
            <a:ext cx="8272463" cy="1251366"/>
          </a:xfrm>
          <a:prstGeom prst="rect">
            <a:avLst/>
          </a:prstGeom>
        </p:spPr>
        <p:txBody>
          <a:bodyPr/>
          <a:lstStyle>
            <a:lvl1pPr marL="0" indent="0">
              <a:buNone/>
              <a:defRPr sz="1800" b="1">
                <a:solidFill>
                  <a:srgbClr val="213C80"/>
                </a:solidFill>
              </a:defRPr>
            </a:lvl1pPr>
          </a:lstStyle>
          <a:p>
            <a:pPr lvl="0"/>
            <a:r>
              <a:rPr lang="es-ES_tradnl" dirty="0"/>
              <a:t>Haga clic para modificar el estilo de texto del patrón</a:t>
            </a:r>
          </a:p>
        </p:txBody>
      </p:sp>
      <p:sp>
        <p:nvSpPr>
          <p:cNvPr id="31" name="Marcador de texto 30"/>
          <p:cNvSpPr>
            <a:spLocks noGrp="1"/>
          </p:cNvSpPr>
          <p:nvPr>
            <p:ph type="body" sz="quarter" idx="12"/>
          </p:nvPr>
        </p:nvSpPr>
        <p:spPr>
          <a:xfrm>
            <a:off x="499609" y="5967334"/>
            <a:ext cx="8281987" cy="446165"/>
          </a:xfrm>
          <a:prstGeom prst="rect">
            <a:avLst/>
          </a:prstGeom>
        </p:spPr>
        <p:txBody>
          <a:bodyPr/>
          <a:lstStyle>
            <a:lvl1pPr marL="0" indent="0">
              <a:buNone/>
              <a:defRPr sz="1600" b="1" i="0" baseline="0">
                <a:solidFill>
                  <a:srgbClr val="F5A233"/>
                </a:solidFill>
                <a:latin typeface="Arial"/>
                <a:cs typeface="Arial"/>
              </a:defRPr>
            </a:lvl1pPr>
          </a:lstStyle>
          <a:p>
            <a:pPr lvl="0"/>
            <a:r>
              <a:rPr lang="es-ES_tradnl" dirty="0"/>
              <a:t>Haga clic para modificar el estilo de texto del patrón</a:t>
            </a:r>
          </a:p>
        </p:txBody>
      </p:sp>
    </p:spTree>
    <p:extLst>
      <p:ext uri="{BB962C8B-B14F-4D97-AF65-F5344CB8AC3E}">
        <p14:creationId xmlns:p14="http://schemas.microsoft.com/office/powerpoint/2010/main" val="2621381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slide (with image)">
    <p:spTree>
      <p:nvGrpSpPr>
        <p:cNvPr id="1" name=""/>
        <p:cNvGrpSpPr/>
        <p:nvPr/>
      </p:nvGrpSpPr>
      <p:grpSpPr>
        <a:xfrm>
          <a:off x="0" y="0"/>
          <a:ext cx="0" cy="0"/>
          <a:chOff x="0" y="0"/>
          <a:chExt cx="0" cy="0"/>
        </a:xfrm>
      </p:grpSpPr>
      <p:pic>
        <p:nvPicPr>
          <p:cNvPr id="5" name="Imagen 1" descr="Portada4.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descr="NewLogo_EBMT_RGB.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025" y="85725"/>
            <a:ext cx="1522413"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userDrawn="1"/>
        </p:nvSpPr>
        <p:spPr bwMode="auto">
          <a:xfrm>
            <a:off x="0" y="6570663"/>
            <a:ext cx="9144000" cy="287337"/>
          </a:xfrm>
          <a:prstGeom prst="rect">
            <a:avLst/>
          </a:prstGeom>
          <a:solidFill>
            <a:srgbClr val="213D82"/>
          </a:solidFill>
          <a:ln>
            <a:noFill/>
          </a:ln>
          <a:extLst/>
        </p:spPr>
        <p:txBody>
          <a:bodyPr/>
          <a:lstStyle>
            <a:lvl1pPr marL="342900" indent="-342900" eaLnBrk="0" hangingPunct="0">
              <a:defRPr sz="2400">
                <a:solidFill>
                  <a:schemeClr val="tx1"/>
                </a:solidFill>
                <a:latin typeface="Arial" charset="0"/>
                <a:ea typeface="Geneva"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algn="r" eaLnBrk="1" hangingPunct="1">
              <a:spcBef>
                <a:spcPct val="20000"/>
              </a:spcBef>
              <a:defRPr/>
            </a:pPr>
            <a:endParaRPr lang="fr-FR" altLang="fr-FR" sz="1500" b="1">
              <a:solidFill>
                <a:schemeClr val="bg1"/>
              </a:solidFill>
              <a:latin typeface="Calibri" charset="0"/>
            </a:endParaRPr>
          </a:p>
          <a:p>
            <a:pPr algn="r" eaLnBrk="1" hangingPunct="1">
              <a:spcBef>
                <a:spcPct val="20000"/>
              </a:spcBef>
              <a:defRPr/>
            </a:pPr>
            <a:endParaRPr lang="fr-FR" altLang="fr-FR" sz="3500">
              <a:solidFill>
                <a:schemeClr val="bg1"/>
              </a:solidFill>
              <a:latin typeface="Calibri" charset="0"/>
            </a:endParaRPr>
          </a:p>
        </p:txBody>
      </p:sp>
      <p:sp>
        <p:nvSpPr>
          <p:cNvPr id="8" name="Espace réservé du numéro de diapositive 11"/>
          <p:cNvSpPr txBox="1">
            <a:spLocks/>
          </p:cNvSpPr>
          <p:nvPr userDrawn="1"/>
        </p:nvSpPr>
        <p:spPr bwMode="auto">
          <a:xfrm>
            <a:off x="8345488" y="6570663"/>
            <a:ext cx="590550" cy="287337"/>
          </a:xfrm>
          <a:prstGeom prst="rect">
            <a:avLst/>
          </a:prstGeom>
          <a:noFill/>
          <a:ln>
            <a:noFill/>
          </a:ln>
          <a:extLst/>
        </p:spPr>
        <p:txBody>
          <a:bodyPr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r" eaLnBrk="1" hangingPunct="1">
              <a:defRPr/>
            </a:pPr>
            <a:fld id="{27AFEA8D-3630-4F00-BE01-3B73D34D9654}" type="slidenum">
              <a:rPr lang="en-GB" altLang="fr-FR" sz="1000" smtClean="0">
                <a:solidFill>
                  <a:schemeClr val="bg1"/>
                </a:solidFill>
                <a:latin typeface="Arial" panose="020B0604020202020204" pitchFamily="34" charset="0"/>
                <a:ea typeface="Geneva" pitchFamily="126" charset="-128"/>
                <a:cs typeface="Arial" panose="020B0604020202020204" pitchFamily="34" charset="0"/>
              </a:rPr>
              <a:pPr algn="r" eaLnBrk="1" hangingPunct="1">
                <a:defRPr/>
              </a:pPr>
              <a:t>‹#›</a:t>
            </a:fld>
            <a:endParaRPr lang="en-GB" altLang="fr-FR" sz="1000">
              <a:solidFill>
                <a:schemeClr val="bg1"/>
              </a:solidFill>
              <a:latin typeface="Arial" panose="020B0604020202020204" pitchFamily="34" charset="0"/>
              <a:ea typeface="Geneva" pitchFamily="126" charset="-128"/>
              <a:cs typeface="Arial" panose="020B0604020202020204" pitchFamily="34" charset="0"/>
            </a:endParaRPr>
          </a:p>
        </p:txBody>
      </p:sp>
      <p:sp>
        <p:nvSpPr>
          <p:cNvPr id="20" name="Espace réservé du texte 19"/>
          <p:cNvSpPr>
            <a:spLocks noGrp="1"/>
          </p:cNvSpPr>
          <p:nvPr>
            <p:ph type="body" sz="quarter" idx="11"/>
          </p:nvPr>
        </p:nvSpPr>
        <p:spPr>
          <a:xfrm>
            <a:off x="217714" y="1081315"/>
            <a:ext cx="8743725" cy="5340124"/>
          </a:xfrm>
          <a:prstGeom prst="rect">
            <a:avLst/>
          </a:prstGeom>
        </p:spPr>
        <p:txBody>
          <a:bodyPr/>
          <a:lstStyle>
            <a:lvl1pPr>
              <a:buFont typeface="Arial" pitchFamily="34" charset="0"/>
              <a:buChar char="•"/>
              <a:defRPr sz="2000"/>
            </a:lvl1pPr>
            <a:lvl2pPr>
              <a:buSzPct val="60000"/>
              <a:defRPr sz="1800"/>
            </a:lvl2pPr>
            <a:lvl3pPr marL="1143000" indent="-228600">
              <a:buFont typeface="Courier New" pitchFamily="49" charset="0"/>
              <a:buChar char="o"/>
              <a:defRPr sz="1600"/>
            </a:lvl3pPr>
            <a:lvl4pPr>
              <a:defRPr sz="1000"/>
            </a:lvl4pPr>
            <a:lvl5pPr>
              <a:defRPr sz="1000"/>
            </a:lvl5pPr>
            <a:lvl6pPr>
              <a:defRPr sz="1000">
                <a:latin typeface="Arial" pitchFamily="34" charset="0"/>
                <a:cs typeface="Arial" pitchFamily="34" charset="0"/>
              </a:defRPr>
            </a:lvl6pPr>
          </a:lstStyle>
          <a:p>
            <a:pPr lvl="0"/>
            <a:endParaRPr lang="fr-FR" dirty="0"/>
          </a:p>
        </p:txBody>
      </p:sp>
      <p:sp>
        <p:nvSpPr>
          <p:cNvPr id="9" name="Marcador de texto 8"/>
          <p:cNvSpPr>
            <a:spLocks noGrp="1"/>
          </p:cNvSpPr>
          <p:nvPr>
            <p:ph type="body" sz="quarter" idx="12"/>
          </p:nvPr>
        </p:nvSpPr>
        <p:spPr>
          <a:xfrm>
            <a:off x="1714336" y="85953"/>
            <a:ext cx="7221702" cy="880493"/>
          </a:xfrm>
          <a:prstGeom prst="rect">
            <a:avLst/>
          </a:prstGeom>
        </p:spPr>
        <p:txBody>
          <a:bodyPr/>
          <a:lstStyle>
            <a:lvl1pPr marL="0" indent="0" algn="l">
              <a:buNone/>
              <a:defRPr sz="2200" b="0">
                <a:solidFill>
                  <a:srgbClr val="213D82"/>
                </a:solidFill>
              </a:defRPr>
            </a:lvl1pPr>
          </a:lstStyle>
          <a:p>
            <a:pPr lvl="0"/>
            <a:r>
              <a:rPr lang="es-ES_tradnl" dirty="0"/>
              <a:t>Haga clic para modificar el estilo de texto del patrón</a:t>
            </a:r>
          </a:p>
        </p:txBody>
      </p:sp>
      <p:sp>
        <p:nvSpPr>
          <p:cNvPr id="15" name="Marcador de texto 30"/>
          <p:cNvSpPr>
            <a:spLocks noGrp="1"/>
          </p:cNvSpPr>
          <p:nvPr>
            <p:ph type="body" sz="quarter" idx="13"/>
          </p:nvPr>
        </p:nvSpPr>
        <p:spPr>
          <a:xfrm>
            <a:off x="471098" y="6570000"/>
            <a:ext cx="7937096" cy="288000"/>
          </a:xfrm>
          <a:prstGeom prst="rect">
            <a:avLst/>
          </a:prstGeom>
        </p:spPr>
        <p:txBody>
          <a:bodyPr/>
          <a:lstStyle>
            <a:lvl1pPr marL="0" indent="0">
              <a:buNone/>
              <a:defRPr sz="1200" b="0" i="0">
                <a:solidFill>
                  <a:schemeClr val="bg1"/>
                </a:solidFill>
                <a:latin typeface="Arial"/>
                <a:cs typeface="Arial"/>
              </a:defRPr>
            </a:lvl1pPr>
          </a:lstStyle>
          <a:p>
            <a:pPr lvl="0"/>
            <a:r>
              <a:rPr lang="es-ES_tradnl" dirty="0"/>
              <a:t>Haga clic para modificar el estilo de texto del patrón</a:t>
            </a:r>
          </a:p>
        </p:txBody>
      </p:sp>
    </p:spTree>
    <p:extLst>
      <p:ext uri="{BB962C8B-B14F-4D97-AF65-F5344CB8AC3E}">
        <p14:creationId xmlns:p14="http://schemas.microsoft.com/office/powerpoint/2010/main" val="315540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a:t>Modifiez le style du titre</a:t>
            </a:r>
          </a:p>
        </p:txBody>
      </p:sp>
      <p:sp>
        <p:nvSpPr>
          <p:cNvPr id="3" name="Espace réservé du tableau 2"/>
          <p:cNvSpPr>
            <a:spLocks noGrp="1"/>
          </p:cNvSpPr>
          <p:nvPr>
            <p:ph type="tbl" idx="1"/>
          </p:nvPr>
        </p:nvSpPr>
        <p:spPr>
          <a:xfrm>
            <a:off x="685800" y="1981200"/>
            <a:ext cx="7772400" cy="4114800"/>
          </a:xfrm>
        </p:spPr>
        <p:txBody>
          <a:bodyPr/>
          <a:lstStyle/>
          <a:p>
            <a:endParaRPr lang="fr-FR"/>
          </a:p>
        </p:txBody>
      </p:sp>
      <p:sp>
        <p:nvSpPr>
          <p:cNvPr id="4" name="Espace réservé de la date 3"/>
          <p:cNvSpPr>
            <a:spLocks noGrp="1"/>
          </p:cNvSpPr>
          <p:nvPr>
            <p:ph type="dt" sz="half" idx="10"/>
          </p:nvPr>
        </p:nvSpPr>
        <p:spPr>
          <a:xfrm>
            <a:off x="685800" y="6248400"/>
            <a:ext cx="1905000" cy="457200"/>
          </a:xfrm>
        </p:spPr>
        <p:txBody>
          <a:bodyPr/>
          <a:lstStyle>
            <a:lvl1pPr>
              <a:defRPr/>
            </a:lvl1pPr>
          </a:lstStyle>
          <a:p>
            <a:endParaRPr lang="fr-FR"/>
          </a:p>
        </p:txBody>
      </p:sp>
      <p:sp>
        <p:nvSpPr>
          <p:cNvPr id="5" name="Espace réservé du pied de page 4"/>
          <p:cNvSpPr>
            <a:spLocks noGrp="1"/>
          </p:cNvSpPr>
          <p:nvPr>
            <p:ph type="ftr" sz="quarter" idx="11"/>
          </p:nvPr>
        </p:nvSpPr>
        <p:spPr>
          <a:xfrm>
            <a:off x="3124200" y="6248400"/>
            <a:ext cx="2895600" cy="457200"/>
          </a:xfrm>
        </p:spPr>
        <p:txBody>
          <a:bodyPr/>
          <a:lstStyle>
            <a:lvl1pPr>
              <a:defRPr/>
            </a:lvl1pPr>
          </a:lstStyle>
          <a:p>
            <a:endParaRPr lang="fr-FR"/>
          </a:p>
        </p:txBody>
      </p:sp>
      <p:sp>
        <p:nvSpPr>
          <p:cNvPr id="6" name="Espace réservé du numéro de diapositive 5"/>
          <p:cNvSpPr>
            <a:spLocks noGrp="1"/>
          </p:cNvSpPr>
          <p:nvPr>
            <p:ph type="sldNum" sz="quarter" idx="12"/>
          </p:nvPr>
        </p:nvSpPr>
        <p:spPr>
          <a:xfrm>
            <a:off x="6553200" y="6248400"/>
            <a:ext cx="1905000" cy="457200"/>
          </a:xfrm>
        </p:spPr>
        <p:txBody>
          <a:bodyPr/>
          <a:lstStyle>
            <a:lvl1pPr>
              <a:defRPr/>
            </a:lvl1pPr>
          </a:lstStyle>
          <a:p>
            <a:fld id="{46A05AE1-8A4E-4A96-8BBB-31DE4FA81E19}" type="slidenum">
              <a:rPr lang="fr-FR"/>
              <a:pPr/>
              <a:t>‹#›</a:t>
            </a:fld>
            <a:endParaRPr lang="fr-FR"/>
          </a:p>
        </p:txBody>
      </p:sp>
    </p:spTree>
    <p:extLst>
      <p:ext uri="{BB962C8B-B14F-4D97-AF65-F5344CB8AC3E}">
        <p14:creationId xmlns:p14="http://schemas.microsoft.com/office/powerpoint/2010/main" val="98122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a:prstGeom prst="rect">
            <a:avLst/>
          </a:prstGeom>
        </p:spPr>
        <p:txBody>
          <a:bodyPr/>
          <a:lstStyle/>
          <a:p>
            <a:r>
              <a:rPr lang="fr-FR"/>
              <a:t>Cliquez pour modifier le style du titre</a:t>
            </a:r>
          </a:p>
        </p:txBody>
      </p:sp>
      <p:sp>
        <p:nvSpPr>
          <p:cNvPr id="3" name="Espace réservé du texte 2"/>
          <p:cNvSpPr>
            <a:spLocks noGrp="1"/>
          </p:cNvSpPr>
          <p:nvPr>
            <p:ph type="body" sz="half" idx="1"/>
          </p:nvPr>
        </p:nvSpPr>
        <p:spPr>
          <a:xfrm>
            <a:off x="685800" y="1981200"/>
            <a:ext cx="3810000" cy="4114800"/>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981200"/>
            <a:ext cx="3810000" cy="4114800"/>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noChangeArrowheads="1"/>
          </p:cNvSpPr>
          <p:nvPr>
            <p:ph type="dt" sz="half" idx="10"/>
          </p:nvPr>
        </p:nvSpPr>
        <p:spPr>
          <a:xfrm>
            <a:off x="685800" y="6248400"/>
            <a:ext cx="1905000" cy="457200"/>
          </a:xfrm>
          <a:prstGeom prst="rect">
            <a:avLst/>
          </a:prstGeom>
        </p:spPr>
        <p:txBody>
          <a:bodyPr/>
          <a:lstStyle>
            <a:lvl1pPr>
              <a:defRPr>
                <a:latin typeface="Arial" panose="020B0604020202020204" pitchFamily="34" charset="0"/>
                <a:ea typeface="Geneva" pitchFamily="126" charset="-128"/>
                <a:cs typeface="+mn-cs"/>
              </a:defRPr>
            </a:lvl1pPr>
          </a:lstStyle>
          <a:p>
            <a:pPr>
              <a:defRPr/>
            </a:pPr>
            <a:endParaRPr lang="fr-FR"/>
          </a:p>
        </p:txBody>
      </p:sp>
      <p:sp>
        <p:nvSpPr>
          <p:cNvPr id="6" name="Espace réservé du pied de page 5"/>
          <p:cNvSpPr>
            <a:spLocks noGrp="1" noChangeArrowheads="1"/>
          </p:cNvSpPr>
          <p:nvPr>
            <p:ph type="ftr" sz="quarter" idx="11"/>
          </p:nvPr>
        </p:nvSpPr>
        <p:spPr>
          <a:xfrm>
            <a:off x="3124200" y="6248400"/>
            <a:ext cx="2895600" cy="457200"/>
          </a:xfrm>
          <a:prstGeom prst="rect">
            <a:avLst/>
          </a:prstGeom>
        </p:spPr>
        <p:txBody>
          <a:bodyPr/>
          <a:lstStyle>
            <a:lvl1pPr>
              <a:defRPr>
                <a:latin typeface="Arial" panose="020B0604020202020204" pitchFamily="34" charset="0"/>
                <a:ea typeface="Geneva" pitchFamily="126" charset="-128"/>
                <a:cs typeface="+mn-cs"/>
              </a:defRPr>
            </a:lvl1pPr>
          </a:lstStyle>
          <a:p>
            <a:pPr>
              <a:defRPr/>
            </a:pPr>
            <a:endParaRPr lang="fr-FR"/>
          </a:p>
        </p:txBody>
      </p:sp>
      <p:sp>
        <p:nvSpPr>
          <p:cNvPr id="7" name="Espace réservé du numéro de diapositiv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887F3515-B8A6-46D3-AB24-F3EB0CF0144F}" type="slidenum">
              <a:rPr lang="fr-FR" altLang="fr-FR"/>
              <a:pPr>
                <a:defRPr/>
              </a:pPr>
              <a:t>‹#›</a:t>
            </a:fld>
            <a:endParaRPr lang="fr-FR" altLang="fr-FR"/>
          </a:p>
        </p:txBody>
      </p:sp>
    </p:spTree>
    <p:extLst>
      <p:ext uri="{BB962C8B-B14F-4D97-AF65-F5344CB8AC3E}">
        <p14:creationId xmlns:p14="http://schemas.microsoft.com/office/powerpoint/2010/main" val="280308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D414EDD-09D6-46EA-B42C-83959672B2E5}" type="datetimeFigureOut">
              <a:rPr lang="fr-FR" smtClean="0"/>
              <a:pPr/>
              <a:t>13/04/2018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3127EFD-E690-45EC-BB1E-C8CA1C987658}" type="slidenum">
              <a:rPr lang="fr-FR" smtClean="0"/>
              <a:pPr/>
              <a:t>‹#›</a:t>
            </a:fld>
            <a:endParaRPr lang="fr-FR"/>
          </a:p>
        </p:txBody>
      </p:sp>
    </p:spTree>
    <p:extLst>
      <p:ext uri="{BB962C8B-B14F-4D97-AF65-F5344CB8AC3E}">
        <p14:creationId xmlns:p14="http://schemas.microsoft.com/office/powerpoint/2010/main" val="2659641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5D414EDD-09D6-46EA-B42C-83959672B2E5}" type="datetimeFigureOut">
              <a:rPr lang="fr-FR" smtClean="0"/>
              <a:pPr/>
              <a:t>13/04/2018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3127EFD-E690-45EC-BB1E-C8CA1C987658}" type="slidenum">
              <a:rPr lang="fr-FR" smtClean="0"/>
              <a:pPr/>
              <a:t>‹#›</a:t>
            </a:fld>
            <a:endParaRPr lang="fr-FR"/>
          </a:p>
        </p:txBody>
      </p:sp>
    </p:spTree>
    <p:extLst>
      <p:ext uri="{BB962C8B-B14F-4D97-AF65-F5344CB8AC3E}">
        <p14:creationId xmlns:p14="http://schemas.microsoft.com/office/powerpoint/2010/main" val="3756765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5D414EDD-09D6-46EA-B42C-83959672B2E5}" type="datetimeFigureOut">
              <a:rPr lang="fr-FR" smtClean="0"/>
              <a:pPr/>
              <a:t>13/04/2018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3127EFD-E690-45EC-BB1E-C8CA1C987658}" type="slidenum">
              <a:rPr lang="fr-FR" smtClean="0"/>
              <a:pPr/>
              <a:t>‹#›</a:t>
            </a:fld>
            <a:endParaRPr lang="fr-FR"/>
          </a:p>
        </p:txBody>
      </p:sp>
    </p:spTree>
    <p:extLst>
      <p:ext uri="{BB962C8B-B14F-4D97-AF65-F5344CB8AC3E}">
        <p14:creationId xmlns:p14="http://schemas.microsoft.com/office/powerpoint/2010/main" val="802508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5D414EDD-09D6-46EA-B42C-83959672B2E5}" type="datetimeFigureOut">
              <a:rPr lang="fr-FR" smtClean="0"/>
              <a:pPr/>
              <a:t>13/04/2018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3127EFD-E690-45EC-BB1E-C8CA1C987658}" type="slidenum">
              <a:rPr lang="fr-FR" smtClean="0"/>
              <a:pPr/>
              <a:t>‹#›</a:t>
            </a:fld>
            <a:endParaRPr lang="fr-FR"/>
          </a:p>
        </p:txBody>
      </p:sp>
    </p:spTree>
    <p:extLst>
      <p:ext uri="{BB962C8B-B14F-4D97-AF65-F5344CB8AC3E}">
        <p14:creationId xmlns:p14="http://schemas.microsoft.com/office/powerpoint/2010/main" val="92891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5D414EDD-09D6-46EA-B42C-83959672B2E5}" type="datetimeFigureOut">
              <a:rPr lang="fr-FR" smtClean="0"/>
              <a:pPr/>
              <a:t>13/04/2018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3127EFD-E690-45EC-BB1E-C8CA1C987658}" type="slidenum">
              <a:rPr lang="fr-FR" smtClean="0"/>
              <a:pPr/>
              <a:t>‹#›</a:t>
            </a:fld>
            <a:endParaRPr lang="fr-FR"/>
          </a:p>
        </p:txBody>
      </p:sp>
    </p:spTree>
    <p:extLst>
      <p:ext uri="{BB962C8B-B14F-4D97-AF65-F5344CB8AC3E}">
        <p14:creationId xmlns:p14="http://schemas.microsoft.com/office/powerpoint/2010/main" val="75676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D414EDD-09D6-46EA-B42C-83959672B2E5}" type="datetimeFigureOut">
              <a:rPr lang="fr-FR" smtClean="0"/>
              <a:pPr/>
              <a:t>13/04/2018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3127EFD-E690-45EC-BB1E-C8CA1C987658}" type="slidenum">
              <a:rPr lang="fr-FR" smtClean="0"/>
              <a:pPr/>
              <a:t>‹#›</a:t>
            </a:fld>
            <a:endParaRPr lang="fr-FR"/>
          </a:p>
        </p:txBody>
      </p:sp>
    </p:spTree>
    <p:extLst>
      <p:ext uri="{BB962C8B-B14F-4D97-AF65-F5344CB8AC3E}">
        <p14:creationId xmlns:p14="http://schemas.microsoft.com/office/powerpoint/2010/main" val="3425737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5D414EDD-09D6-46EA-B42C-83959672B2E5}" type="datetimeFigureOut">
              <a:rPr lang="fr-FR" smtClean="0"/>
              <a:pPr/>
              <a:t>13/04/2018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3127EFD-E690-45EC-BB1E-C8CA1C987658}" type="slidenum">
              <a:rPr lang="fr-FR" smtClean="0"/>
              <a:pPr/>
              <a:t>‹#›</a:t>
            </a:fld>
            <a:endParaRPr lang="fr-FR"/>
          </a:p>
        </p:txBody>
      </p:sp>
    </p:spTree>
    <p:extLst>
      <p:ext uri="{BB962C8B-B14F-4D97-AF65-F5344CB8AC3E}">
        <p14:creationId xmlns:p14="http://schemas.microsoft.com/office/powerpoint/2010/main" val="2084367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5D414EDD-09D6-46EA-B42C-83959672B2E5}" type="datetimeFigureOut">
              <a:rPr lang="fr-FR" smtClean="0"/>
              <a:pPr/>
              <a:t>13/04/2018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3127EFD-E690-45EC-BB1E-C8CA1C987658}" type="slidenum">
              <a:rPr lang="fr-FR" smtClean="0"/>
              <a:pPr/>
              <a:t>‹#›</a:t>
            </a:fld>
            <a:endParaRPr lang="fr-FR"/>
          </a:p>
        </p:txBody>
      </p:sp>
    </p:spTree>
    <p:extLst>
      <p:ext uri="{BB962C8B-B14F-4D97-AF65-F5344CB8AC3E}">
        <p14:creationId xmlns:p14="http://schemas.microsoft.com/office/powerpoint/2010/main" val="862173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414EDD-09D6-46EA-B42C-83959672B2E5}" type="datetimeFigureOut">
              <a:rPr lang="fr-FR" smtClean="0"/>
              <a:pPr/>
              <a:t>13/04/2018</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127EFD-E690-45EC-BB1E-C8CA1C987658}" type="slidenum">
              <a:rPr lang="fr-FR" smtClean="0"/>
              <a:pPr/>
              <a:t>‹#›</a:t>
            </a:fld>
            <a:endParaRPr lang="fr-FR"/>
          </a:p>
        </p:txBody>
      </p:sp>
    </p:spTree>
    <p:extLst>
      <p:ext uri="{BB962C8B-B14F-4D97-AF65-F5344CB8AC3E}">
        <p14:creationId xmlns:p14="http://schemas.microsoft.com/office/powerpoint/2010/main" val="273211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7" r:id="rId14"/>
    <p:sldLayoutId id="2147483668"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1.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emf"/><Relationship Id="rId11" Type="http://schemas.openxmlformats.org/officeDocument/2006/relationships/image" Target="../media/image10.png"/><Relationship Id="rId5" Type="http://schemas.openxmlformats.org/officeDocument/2006/relationships/hyperlink" Target="http://www.ma-thec.com/" TargetMode="External"/><Relationship Id="rId10" Type="http://schemas.openxmlformats.org/officeDocument/2006/relationships/image" Target="../media/image9.jpe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slideLayout" Target="../slideLayouts/slideLayout7.xml"/><Relationship Id="rId7" Type="http://schemas.openxmlformats.org/officeDocument/2006/relationships/image" Target="../media/image22.jpe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notesSlide" Target="../notesSlides/notesSlide10.xml"/><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1.png"/><Relationship Id="rId5" Type="http://schemas.openxmlformats.org/officeDocument/2006/relationships/image" Target="../media/image12.em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1.png"/><Relationship Id="rId5" Type="http://schemas.openxmlformats.org/officeDocument/2006/relationships/image" Target="../media/image23.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1.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12.emf"/><Relationship Id="rId5" Type="http://schemas.openxmlformats.org/officeDocument/2006/relationships/image" Target="../media/image2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slideLayout" Target="../slideLayouts/slideLayout13.xml"/><Relationship Id="rId7" Type="http://schemas.openxmlformats.org/officeDocument/2006/relationships/image" Target="../media/image27.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4.xml"/><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audio" Target="../media/media15.wav"/><Relationship Id="rId7" Type="http://schemas.openxmlformats.org/officeDocument/2006/relationships/image" Target="../media/image28.png"/><Relationship Id="rId2" Type="http://schemas.microsoft.com/office/2007/relationships/media" Target="../media/media15.wav"/><Relationship Id="rId1" Type="http://schemas.openxmlformats.org/officeDocument/2006/relationships/tags" Target="../tags/tag1.xml"/><Relationship Id="rId6" Type="http://schemas.openxmlformats.org/officeDocument/2006/relationships/image" Target="../media/image12.emf"/><Relationship Id="rId5" Type="http://schemas.openxmlformats.org/officeDocument/2006/relationships/notesSlide" Target="../notesSlides/notesSlide15.xml"/><Relationship Id="rId10" Type="http://schemas.openxmlformats.org/officeDocument/2006/relationships/image" Target="../media/image11.png"/><Relationship Id="rId4" Type="http://schemas.openxmlformats.org/officeDocument/2006/relationships/slideLayout" Target="../slideLayouts/slideLayout7.xml"/><Relationship Id="rId9"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12.emf"/><Relationship Id="rId5" Type="http://schemas.openxmlformats.org/officeDocument/2006/relationships/image" Target="../media/image31.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11.png"/><Relationship Id="rId5" Type="http://schemas.openxmlformats.org/officeDocument/2006/relationships/image" Target="../media/image12.emf"/><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11.png"/><Relationship Id="rId5" Type="http://schemas.openxmlformats.org/officeDocument/2006/relationships/image" Target="../media/image12.emf"/><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12.emf"/><Relationship Id="rId5" Type="http://schemas.openxmlformats.org/officeDocument/2006/relationships/image" Target="../media/image3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1.png"/><Relationship Id="rId5" Type="http://schemas.openxmlformats.org/officeDocument/2006/relationships/image" Target="../media/image12.emf"/><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12.emf"/><Relationship Id="rId5" Type="http://schemas.openxmlformats.org/officeDocument/2006/relationships/image" Target="../media/image33.wmf"/><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7.xml"/><Relationship Id="rId7" Type="http://schemas.openxmlformats.org/officeDocument/2006/relationships/image" Target="../media/image36.pn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11.png"/><Relationship Id="rId4" Type="http://schemas.openxmlformats.org/officeDocument/2006/relationships/notesSlide" Target="../notesSlides/notesSlide21.xml"/><Relationship Id="rId9" Type="http://schemas.openxmlformats.org/officeDocument/2006/relationships/image" Target="../media/image12.emf"/></Relationships>
</file>

<file path=ppt/slides/_rels/slide22.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slideLayout" Target="../slideLayouts/slideLayout7.xml"/><Relationship Id="rId7" Type="http://schemas.openxmlformats.org/officeDocument/2006/relationships/image" Target="../media/image40.emf"/><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39.emf"/><Relationship Id="rId11" Type="http://schemas.openxmlformats.org/officeDocument/2006/relationships/image" Target="../media/image11.png"/><Relationship Id="rId5" Type="http://schemas.openxmlformats.org/officeDocument/2006/relationships/image" Target="../media/image38.emf"/><Relationship Id="rId10" Type="http://schemas.openxmlformats.org/officeDocument/2006/relationships/image" Target="../media/image12.emf"/><Relationship Id="rId4" Type="http://schemas.openxmlformats.org/officeDocument/2006/relationships/notesSlide" Target="../notesSlides/notesSlide22.xml"/><Relationship Id="rId9" Type="http://schemas.openxmlformats.org/officeDocument/2006/relationships/image" Target="../media/image42.e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12.emf"/><Relationship Id="rId5" Type="http://schemas.openxmlformats.org/officeDocument/2006/relationships/image" Target="../media/image4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49.jpeg"/><Relationship Id="rId3" Type="http://schemas.openxmlformats.org/officeDocument/2006/relationships/slideLayout" Target="../slideLayouts/slideLayout7.xml"/><Relationship Id="rId7" Type="http://schemas.openxmlformats.org/officeDocument/2006/relationships/image" Target="../media/image46.jpeg"/><Relationship Id="rId12" Type="http://schemas.openxmlformats.org/officeDocument/2006/relationships/image" Target="../media/image48.pn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45.jpeg"/><Relationship Id="rId11" Type="http://schemas.openxmlformats.org/officeDocument/2006/relationships/image" Target="../media/image7.jpeg"/><Relationship Id="rId5" Type="http://schemas.openxmlformats.org/officeDocument/2006/relationships/image" Target="../media/image44.png"/><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notesSlide" Target="../notesSlides/notesSlide24.xml"/><Relationship Id="rId9" Type="http://schemas.openxmlformats.org/officeDocument/2006/relationships/image" Target="../media/image5.emf"/><Relationship Id="rId14"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emf"/><Relationship Id="rId7" Type="http://schemas.openxmlformats.org/officeDocument/2006/relationships/image" Target="../media/image9.jpe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1.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2.emf"/><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1.png"/><Relationship Id="rId5" Type="http://schemas.openxmlformats.org/officeDocument/2006/relationships/image" Target="../media/image12.em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1.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5.emf"/><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7.png"/><Relationship Id="rId5" Type="http://schemas.openxmlformats.org/officeDocument/2006/relationships/image" Target="../media/image16.wmf"/><Relationship Id="rId4" Type="http://schemas.openxmlformats.org/officeDocument/2006/relationships/notesSlide" Target="../notesSlides/notesSlide8.xml"/><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9330" y="1484784"/>
            <a:ext cx="8957166" cy="2376264"/>
          </a:xfrm>
        </p:spPr>
        <p:txBody>
          <a:bodyPr>
            <a:normAutofit/>
          </a:bodyPr>
          <a:lstStyle/>
          <a:p>
            <a:r>
              <a:rPr lang="fr-FR" sz="3600" dirty="0"/>
              <a:t>Greffes de Cellules Souches Hématopoïétiques </a:t>
            </a:r>
            <a:br>
              <a:rPr lang="fr-FR" sz="3600" dirty="0"/>
            </a:br>
            <a:r>
              <a:rPr lang="fr-FR" sz="3600" dirty="0"/>
              <a:t>(CSH) pour traiter les Maladies </a:t>
            </a:r>
            <a:r>
              <a:rPr lang="fr-FR" sz="3600" dirty="0" err="1"/>
              <a:t>Auto-Immunes</a:t>
            </a:r>
            <a:endParaRPr lang="fr-FR" sz="3600" dirty="0"/>
          </a:p>
        </p:txBody>
      </p:sp>
      <p:sp>
        <p:nvSpPr>
          <p:cNvPr id="3" name="Sous-titre 2"/>
          <p:cNvSpPr>
            <a:spLocks noGrp="1"/>
          </p:cNvSpPr>
          <p:nvPr>
            <p:ph type="subTitle" idx="1"/>
          </p:nvPr>
        </p:nvSpPr>
        <p:spPr>
          <a:xfrm>
            <a:off x="79330" y="4437112"/>
            <a:ext cx="9064670" cy="2112640"/>
          </a:xfrm>
        </p:spPr>
        <p:txBody>
          <a:bodyPr>
            <a:normAutofit fontScale="55000" lnSpcReduction="20000"/>
          </a:bodyPr>
          <a:lstStyle/>
          <a:p>
            <a:r>
              <a:rPr lang="fr-FR" dirty="0"/>
              <a:t>Hélène Faivre-</a:t>
            </a:r>
            <a:r>
              <a:rPr lang="fr-FR" dirty="0" err="1"/>
              <a:t>Lescat</a:t>
            </a:r>
            <a:r>
              <a:rPr lang="fr-FR" dirty="0"/>
              <a:t> - IDE de recherche, UF 04 </a:t>
            </a:r>
          </a:p>
          <a:p>
            <a:r>
              <a:rPr lang="fr-FR" dirty="0"/>
              <a:t>Manuela Badoglio, </a:t>
            </a:r>
            <a:r>
              <a:rPr lang="fr-FR" dirty="0" smtClean="0"/>
              <a:t>Coordonnateur </a:t>
            </a:r>
            <a:r>
              <a:rPr lang="fr-FR" dirty="0"/>
              <a:t>des  essais  études  ADWP EBMT</a:t>
            </a:r>
          </a:p>
          <a:p>
            <a:r>
              <a:rPr lang="fr-FR" dirty="0"/>
              <a:t>Unité de Médecine Interne, Maladies Auto-immunes et Pathologie Vasculaire, Pr Farge</a:t>
            </a:r>
          </a:p>
          <a:p>
            <a:r>
              <a:rPr lang="fr-FR" dirty="0" smtClean="0"/>
              <a:t>Hôpital </a:t>
            </a:r>
            <a:r>
              <a:rPr lang="fr-FR" dirty="0"/>
              <a:t>Saint-Louis; MATHEC ; SFGM-TC</a:t>
            </a:r>
          </a:p>
          <a:p>
            <a:r>
              <a:rPr lang="fr-FR" dirty="0" smtClean="0"/>
              <a:t>07/09/16</a:t>
            </a:r>
            <a:endParaRPr lang="fr-FR" dirty="0"/>
          </a:p>
          <a:p>
            <a:endParaRPr lang="fr-FR" b="1" dirty="0">
              <a:solidFill>
                <a:schemeClr val="tx2"/>
              </a:solidFill>
            </a:endParaRPr>
          </a:p>
          <a:p>
            <a:r>
              <a:rPr lang="fr-FR" b="1" i="1" u="sng" dirty="0">
                <a:solidFill>
                  <a:schemeClr val="tx2"/>
                </a:solidFill>
                <a:hlinkClick r:id="rId5"/>
              </a:rPr>
              <a:t>www.ma-thec.com</a:t>
            </a:r>
            <a:r>
              <a:rPr lang="fr-FR" b="1" i="1" u="sng" dirty="0">
                <a:solidFill>
                  <a:schemeClr val="tx2"/>
                </a:solidFill>
              </a:rPr>
              <a:t>, </a:t>
            </a:r>
            <a:endParaRPr lang="fr-FR" dirty="0"/>
          </a:p>
        </p:txBody>
      </p:sp>
      <p:grpSp>
        <p:nvGrpSpPr>
          <p:cNvPr id="4" name="Groupe 3"/>
          <p:cNvGrpSpPr/>
          <p:nvPr/>
        </p:nvGrpSpPr>
        <p:grpSpPr>
          <a:xfrm>
            <a:off x="79330" y="297481"/>
            <a:ext cx="8897700" cy="776747"/>
            <a:chOff x="2241898" y="255721"/>
            <a:chExt cx="8897700" cy="776747"/>
          </a:xfrm>
        </p:grpSpPr>
        <p:pic>
          <p:nvPicPr>
            <p:cNvPr id="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93509" y="326672"/>
              <a:ext cx="946089" cy="66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www.eurocord.org/images/log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01225" y="343602"/>
              <a:ext cx="687004" cy="688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8" descr="MATHEC 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5703" y="286347"/>
              <a:ext cx="1295400"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descr="GHU_St-LOUIS-Larib-FernandWida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61762" y="303070"/>
              <a:ext cx="1470932" cy="67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Afficher l'image d'origin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41453" y="255721"/>
              <a:ext cx="2111230" cy="76993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descr="Logo_SFGM-TC"/>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41898" y="388765"/>
              <a:ext cx="973777" cy="596353"/>
            </a:xfrm>
            <a:prstGeom prst="rect">
              <a:avLst/>
            </a:prstGeom>
            <a:noFill/>
            <a:ln>
              <a:noFill/>
            </a:ln>
          </p:spPr>
        </p:pic>
      </p:grpSp>
      <p:pic>
        <p:nvPicPr>
          <p:cNvPr id="1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8783960" y="6497960"/>
            <a:ext cx="360040" cy="360040"/>
          </a:xfrm>
          <a:prstGeom prst="rect">
            <a:avLst/>
          </a:prstGeom>
        </p:spPr>
      </p:pic>
    </p:spTree>
    <p:extLst>
      <p:ext uri="{BB962C8B-B14F-4D97-AF65-F5344CB8AC3E}">
        <p14:creationId xmlns:p14="http://schemas.microsoft.com/office/powerpoint/2010/main" val="596478156"/>
      </p:ext>
    </p:extLst>
  </p:cSld>
  <p:clrMapOvr>
    <a:masterClrMapping/>
  </p:clrMapOvr>
  <mc:AlternateContent xmlns:mc="http://schemas.openxmlformats.org/markup-compatibility/2006" xmlns:p14="http://schemas.microsoft.com/office/powerpoint/2010/main">
    <mc:Choice Requires="p14">
      <p:transition spd="slow" p14:dur="5000" advTm="32000">
        <p:push dir="u"/>
      </p:transition>
    </mc:Choice>
    <mc:Fallback xmlns="">
      <p:transition spd="slow" advTm="32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500"/>
                                  </p:stCondLst>
                                  <p:childTnLst>
                                    <p:cmd type="call" cmd="playFrom(0.0)">
                                      <p:cBhvr>
                                        <p:cTn id="6" dur="3073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837" y="1141274"/>
            <a:ext cx="3179067" cy="437595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4580" name="Rectangle 4"/>
          <p:cNvSpPr>
            <a:spLocks noChangeArrowheads="1"/>
          </p:cNvSpPr>
          <p:nvPr/>
        </p:nvSpPr>
        <p:spPr bwMode="auto">
          <a:xfrm>
            <a:off x="4214810" y="1201976"/>
            <a:ext cx="475252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fr-FR" altLang="fr-FR" sz="2000" b="1" dirty="0">
                <a:solidFill>
                  <a:srgbClr val="FF0000"/>
                </a:solidFill>
              </a:rPr>
              <a:t>*AUTOGREFFE de MOELLE DANS LA SCLERODERMIE SYSTEMIQUE si :</a:t>
            </a:r>
          </a:p>
          <a:p>
            <a:pPr>
              <a:spcBef>
                <a:spcPct val="50000"/>
              </a:spcBef>
              <a:buFontTx/>
              <a:buChar char="•"/>
            </a:pPr>
            <a:r>
              <a:rPr lang="fr-FR" altLang="fr-FR" sz="2000" b="1" dirty="0" err="1"/>
              <a:t>mRSS</a:t>
            </a:r>
            <a:r>
              <a:rPr lang="fr-FR" altLang="fr-FR" sz="2000" b="1" dirty="0"/>
              <a:t> &gt;20 et atteinte du tronc</a:t>
            </a:r>
          </a:p>
          <a:p>
            <a:pPr>
              <a:spcBef>
                <a:spcPct val="50000"/>
              </a:spcBef>
              <a:buFontTx/>
              <a:buChar char="•"/>
            </a:pPr>
            <a:r>
              <a:rPr lang="fr-FR" altLang="fr-FR" sz="2000" b="1" dirty="0" err="1"/>
              <a:t>mRSS</a:t>
            </a:r>
            <a:r>
              <a:rPr lang="fr-FR" altLang="fr-FR" sz="2000" b="1" dirty="0"/>
              <a:t> ≥15 </a:t>
            </a:r>
            <a:r>
              <a:rPr lang="fr-FR" sz="2000" dirty="0"/>
              <a:t>et atteinte viscérale significative </a:t>
            </a:r>
            <a:r>
              <a:rPr lang="fr-FR" altLang="fr-FR" sz="2000" dirty="0"/>
              <a:t>(pulmonaire, cardiaque ou rénale).</a:t>
            </a:r>
          </a:p>
        </p:txBody>
      </p:sp>
      <p:sp>
        <p:nvSpPr>
          <p:cNvPr id="2" name="Rectangle 1"/>
          <p:cNvSpPr/>
          <p:nvPr/>
        </p:nvSpPr>
        <p:spPr>
          <a:xfrm>
            <a:off x="395536" y="107340"/>
            <a:ext cx="8496943" cy="369332"/>
          </a:xfrm>
          <a:prstGeom prst="rect">
            <a:avLst/>
          </a:prstGeom>
          <a:ln>
            <a:solidFill>
              <a:schemeClr val="tx1"/>
            </a:solidFill>
          </a:ln>
        </p:spPr>
        <p:txBody>
          <a:bodyPr wrap="square">
            <a:spAutoFit/>
          </a:bodyPr>
          <a:lstStyle/>
          <a:p>
            <a:pPr algn="ctr">
              <a:spcBef>
                <a:spcPct val="50000"/>
              </a:spcBef>
            </a:pPr>
            <a:r>
              <a:rPr lang="fr-FR" altLang="fr-FR" b="1">
                <a:solidFill>
                  <a:srgbClr val="FF0000"/>
                </a:solidFill>
              </a:rPr>
              <a:t>Score de </a:t>
            </a:r>
            <a:r>
              <a:rPr lang="fr-FR" altLang="fr-FR" b="1" err="1">
                <a:solidFill>
                  <a:srgbClr val="FF0000"/>
                </a:solidFill>
              </a:rPr>
              <a:t>Rodnan</a:t>
            </a:r>
            <a:r>
              <a:rPr lang="fr-FR" altLang="fr-FR" b="1">
                <a:solidFill>
                  <a:srgbClr val="FF0000"/>
                </a:solidFill>
              </a:rPr>
              <a:t> modifié (</a:t>
            </a:r>
            <a:r>
              <a:rPr lang="fr-FR" altLang="fr-FR" b="1" err="1">
                <a:solidFill>
                  <a:srgbClr val="FF0000"/>
                </a:solidFill>
              </a:rPr>
              <a:t>mRSS</a:t>
            </a:r>
            <a:r>
              <a:rPr lang="fr-FR" altLang="fr-FR" b="1">
                <a:solidFill>
                  <a:srgbClr val="FF0000"/>
                </a:solidFill>
              </a:rPr>
              <a:t>): Index clinique pronostic de la </a:t>
            </a:r>
            <a:r>
              <a:rPr lang="fr-FR" altLang="fr-FR" b="1" err="1">
                <a:solidFill>
                  <a:srgbClr val="FF0000"/>
                </a:solidFill>
              </a:rPr>
              <a:t>SSc</a:t>
            </a:r>
            <a:endParaRPr lang="fr-FR" altLang="fr-FR" b="1">
              <a:solidFill>
                <a:srgbClr val="FF0000"/>
              </a:solidFill>
            </a:endParaRPr>
          </a:p>
        </p:txBody>
      </p:sp>
      <p:sp>
        <p:nvSpPr>
          <p:cNvPr id="3" name="Rectangle 2"/>
          <p:cNvSpPr/>
          <p:nvPr/>
        </p:nvSpPr>
        <p:spPr>
          <a:xfrm>
            <a:off x="215009" y="428604"/>
            <a:ext cx="8928991" cy="646331"/>
          </a:xfrm>
          <a:prstGeom prst="rect">
            <a:avLst/>
          </a:prstGeom>
        </p:spPr>
        <p:txBody>
          <a:bodyPr wrap="square">
            <a:spAutoFit/>
          </a:bodyPr>
          <a:lstStyle/>
          <a:p>
            <a:pPr algn="ctr"/>
            <a:r>
              <a:rPr lang="fr-FR" altLang="fr-FR" dirty="0"/>
              <a:t>évaluation de la sclérose cutanée   (cotée de 1 à 3) sur 17 segments du corps </a:t>
            </a:r>
          </a:p>
          <a:p>
            <a:pPr algn="ctr"/>
            <a:r>
              <a:rPr lang="fr-FR" altLang="fr-FR" dirty="0"/>
              <a:t>=&gt; un score global  (0 à 51) </a:t>
            </a:r>
            <a:r>
              <a:rPr lang="fr-FR" altLang="fr-FR" b="1" dirty="0"/>
              <a:t>mesurant  l’extension et l’intensité de l‘atteinte cutanée </a:t>
            </a:r>
            <a:endParaRPr lang="fr-FR" b="1" dirty="0"/>
          </a:p>
        </p:txBody>
      </p:sp>
      <p:sp>
        <p:nvSpPr>
          <p:cNvPr id="4" name="Rectangle 3"/>
          <p:cNvSpPr/>
          <p:nvPr/>
        </p:nvSpPr>
        <p:spPr>
          <a:xfrm>
            <a:off x="3609375" y="3602340"/>
            <a:ext cx="5499129" cy="1338828"/>
          </a:xfrm>
          <a:prstGeom prst="rect">
            <a:avLst/>
          </a:prstGeom>
        </p:spPr>
        <p:txBody>
          <a:bodyPr wrap="square">
            <a:spAutoFit/>
          </a:bodyPr>
          <a:lstStyle/>
          <a:p>
            <a:pPr algn="ctr">
              <a:spcBef>
                <a:spcPct val="50000"/>
              </a:spcBef>
            </a:pPr>
            <a:r>
              <a:rPr lang="fr-FR" altLang="fr-FR" b="1" dirty="0"/>
              <a:t>* Evaluation de l’atteinte cardiopulmonaire et </a:t>
            </a:r>
            <a:r>
              <a:rPr lang="fr-FR" altLang="fr-FR" b="1" dirty="0" err="1"/>
              <a:t>réno</a:t>
            </a:r>
            <a:r>
              <a:rPr lang="fr-FR" altLang="fr-FR" b="1" dirty="0"/>
              <a:t>-vasculaire essentielle avant  greffe ++</a:t>
            </a:r>
          </a:p>
          <a:p>
            <a:pPr marL="285750" indent="-285750">
              <a:spcBef>
                <a:spcPct val="50000"/>
              </a:spcBef>
              <a:buFont typeface="Symbol" panose="05050102010706020507" pitchFamily="18" charset="2"/>
              <a:buChar char="Þ"/>
            </a:pPr>
            <a:r>
              <a:rPr lang="fr-FR" altLang="fr-FR" dirty="0"/>
              <a:t>exclure patients à haut risque  si atteinte viscérale spécifique évoluée</a:t>
            </a:r>
          </a:p>
        </p:txBody>
      </p:sp>
      <p:sp>
        <p:nvSpPr>
          <p:cNvPr id="7" name="ZoneTexte 6"/>
          <p:cNvSpPr txBox="1"/>
          <p:nvPr/>
        </p:nvSpPr>
        <p:spPr>
          <a:xfrm>
            <a:off x="4286248" y="5373216"/>
            <a:ext cx="4643470" cy="276999"/>
          </a:xfrm>
          <a:prstGeom prst="rect">
            <a:avLst/>
          </a:prstGeom>
          <a:noFill/>
        </p:spPr>
        <p:txBody>
          <a:bodyPr wrap="square" rtlCol="0">
            <a:spAutoFit/>
          </a:bodyPr>
          <a:lstStyle/>
          <a:p>
            <a:r>
              <a:rPr lang="fr-FR" sz="1200" dirty="0"/>
              <a:t>*</a:t>
            </a:r>
          </a:p>
        </p:txBody>
      </p:sp>
      <p:sp>
        <p:nvSpPr>
          <p:cNvPr id="8" name="Rectangle 7"/>
          <p:cNvSpPr/>
          <p:nvPr/>
        </p:nvSpPr>
        <p:spPr>
          <a:xfrm>
            <a:off x="7054864" y="6536377"/>
            <a:ext cx="1693600" cy="276999"/>
          </a:xfrm>
          <a:prstGeom prst="rect">
            <a:avLst/>
          </a:prstGeom>
        </p:spPr>
        <p:txBody>
          <a:bodyPr wrap="square">
            <a:spAutoFit/>
          </a:bodyPr>
          <a:lstStyle/>
          <a:p>
            <a:pPr lvl="0"/>
            <a:r>
              <a:rPr lang="fr-FR" sz="1200" i="1" dirty="0">
                <a:solidFill>
                  <a:prstClr val="black"/>
                </a:solidFill>
                <a:latin typeface="Calibri" pitchFamily="34" charset="0"/>
                <a:ea typeface="Geneva" pitchFamily="126" charset="-128"/>
              </a:rPr>
              <a:t>Copyright </a:t>
            </a:r>
            <a:r>
              <a:rPr lang="fr-FR" sz="1200" i="1" dirty="0" smtClean="0">
                <a:solidFill>
                  <a:prstClr val="black"/>
                </a:solidFill>
                <a:latin typeface="Calibri" pitchFamily="34" charset="0"/>
                <a:ea typeface="Geneva" pitchFamily="126" charset="-128"/>
              </a:rPr>
              <a:t>2016 </a:t>
            </a:r>
            <a:r>
              <a:rPr lang="fr-FR" sz="1200" i="1" dirty="0">
                <a:solidFill>
                  <a:prstClr val="black"/>
                </a:solidFill>
                <a:latin typeface="Calibri" pitchFamily="34" charset="0"/>
                <a:ea typeface="Geneva" pitchFamily="126" charset="-128"/>
              </a:rPr>
              <a:t>MATHEC</a:t>
            </a:r>
            <a:endParaRPr lang="fr-FR" dirty="0">
              <a:solidFill>
                <a:prstClr val="black"/>
              </a:solidFill>
              <a:latin typeface="Calibri" pitchFamily="34" charset="0"/>
              <a:ea typeface="Geneva" pitchFamily="126" charset="-128"/>
            </a:endParaRPr>
          </a:p>
        </p:txBody>
      </p:sp>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1568" y="5157192"/>
            <a:ext cx="2090192" cy="1567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16458" y="5157192"/>
            <a:ext cx="2170427" cy="162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5076057" y="5085184"/>
            <a:ext cx="3891280" cy="923330"/>
          </a:xfrm>
          <a:prstGeom prst="rect">
            <a:avLst/>
          </a:prstGeom>
          <a:noFill/>
        </p:spPr>
        <p:txBody>
          <a:bodyPr wrap="square" rtlCol="0">
            <a:spAutoFit/>
          </a:bodyPr>
          <a:lstStyle/>
          <a:p>
            <a:r>
              <a:rPr lang="fr-FR" dirty="0"/>
              <a:t> * </a:t>
            </a:r>
            <a:r>
              <a:rPr lang="fr-FR" b="1" dirty="0"/>
              <a:t>Protocoles de soins spécifiques</a:t>
            </a:r>
          </a:p>
          <a:p>
            <a:r>
              <a:rPr lang="fr-FR" b="1" dirty="0"/>
              <a:t>pour les ulcères et soins de peau</a:t>
            </a:r>
          </a:p>
          <a:p>
            <a:endParaRPr lang="fr-FR" b="1" dirty="0"/>
          </a:p>
        </p:txBody>
      </p:sp>
      <p:pic>
        <p:nvPicPr>
          <p:cNvPr id="12"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31026" y="6406084"/>
            <a:ext cx="1238750" cy="423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Diapo 10 s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8785920" y="6499920"/>
            <a:ext cx="358080" cy="358080"/>
          </a:xfrm>
          <a:prstGeom prst="rect">
            <a:avLst/>
          </a:prstGeom>
        </p:spPr>
      </p:pic>
    </p:spTree>
    <p:extLst>
      <p:ext uri="{BB962C8B-B14F-4D97-AF65-F5344CB8AC3E}">
        <p14:creationId xmlns:p14="http://schemas.microsoft.com/office/powerpoint/2010/main" val="3895889331"/>
      </p:ext>
    </p:extLst>
  </p:cSld>
  <p:clrMapOvr>
    <a:masterClrMapping/>
  </p:clrMapOvr>
  <mc:AlternateContent xmlns:mc="http://schemas.openxmlformats.org/markup-compatibility/2006" xmlns:p14="http://schemas.microsoft.com/office/powerpoint/2010/main">
    <mc:Choice Requires="p14">
      <p:transition spd="slow" p14:dur="2000" advTm="77000"/>
    </mc:Choice>
    <mc:Fallback xmlns="">
      <p:transition spd="slow" advTm="7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763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050"/>
          <p:cNvSpPr>
            <a:spLocks noGrp="1" noChangeArrowheads="1"/>
          </p:cNvSpPr>
          <p:nvPr>
            <p:ph type="title"/>
          </p:nvPr>
        </p:nvSpPr>
        <p:spPr>
          <a:xfrm>
            <a:off x="395536" y="260648"/>
            <a:ext cx="8568952" cy="1584176"/>
          </a:xfrm>
          <a:ln>
            <a:solidFill>
              <a:schemeClr val="tx1"/>
            </a:solidFill>
          </a:ln>
        </p:spPr>
        <p:txBody>
          <a:bodyPr>
            <a:noAutofit/>
          </a:bodyPr>
          <a:lstStyle/>
          <a:p>
            <a:r>
              <a:rPr lang="fr-FR" sz="2400" dirty="0">
                <a:solidFill>
                  <a:srgbClr val="FF0000"/>
                </a:solidFill>
              </a:rPr>
              <a:t/>
            </a:r>
            <a:br>
              <a:rPr lang="fr-FR" sz="2400" dirty="0">
                <a:solidFill>
                  <a:srgbClr val="FF0000"/>
                </a:solidFill>
              </a:rPr>
            </a:br>
            <a:r>
              <a:rPr lang="fr-FR" sz="2400" dirty="0">
                <a:solidFill>
                  <a:srgbClr val="FF0000"/>
                </a:solidFill>
              </a:rPr>
              <a:t/>
            </a:r>
            <a:br>
              <a:rPr lang="fr-FR" sz="2400" dirty="0">
                <a:solidFill>
                  <a:srgbClr val="FF0000"/>
                </a:solidFill>
              </a:rPr>
            </a:br>
            <a:r>
              <a:rPr lang="fr-FR" sz="2400" b="1" dirty="0">
                <a:solidFill>
                  <a:srgbClr val="FF0000"/>
                </a:solidFill>
              </a:rPr>
              <a:t>Self </a:t>
            </a:r>
            <a:r>
              <a:rPr lang="fr-FR" sz="2400" b="1" dirty="0" err="1">
                <a:solidFill>
                  <a:srgbClr val="FF0000"/>
                </a:solidFill>
              </a:rPr>
              <a:t>Health</a:t>
            </a:r>
            <a:r>
              <a:rPr lang="fr-FR" sz="2400" b="1" dirty="0">
                <a:solidFill>
                  <a:srgbClr val="FF0000"/>
                </a:solidFill>
              </a:rPr>
              <a:t> Questionnaire </a:t>
            </a:r>
            <a:r>
              <a:rPr lang="fr-FR" sz="2400" b="1" dirty="0" err="1">
                <a:solidFill>
                  <a:srgbClr val="FF0000"/>
                </a:solidFill>
              </a:rPr>
              <a:t>Assessment</a:t>
            </a:r>
            <a:r>
              <a:rPr lang="fr-FR" sz="2400" b="1" dirty="0">
                <a:solidFill>
                  <a:srgbClr val="FF0000"/>
                </a:solidFill>
              </a:rPr>
              <a:t> (SHAQ): </a:t>
            </a:r>
            <a:r>
              <a:rPr lang="fr-FR" sz="2400" dirty="0">
                <a:solidFill>
                  <a:srgbClr val="FF0000"/>
                </a:solidFill>
              </a:rPr>
              <a:t/>
            </a:r>
            <a:br>
              <a:rPr lang="fr-FR" sz="2400" dirty="0">
                <a:solidFill>
                  <a:srgbClr val="FF0000"/>
                </a:solidFill>
              </a:rPr>
            </a:br>
            <a:r>
              <a:rPr lang="fr-FR" sz="2400" dirty="0">
                <a:solidFill>
                  <a:srgbClr val="FF0000"/>
                </a:solidFill>
              </a:rPr>
              <a:t>auto-questionnaire de </a:t>
            </a:r>
            <a:r>
              <a:rPr lang="fr-FR" sz="2400" dirty="0">
                <a:solidFill>
                  <a:srgbClr val="FF0000"/>
                </a:solidFill>
                <a:latin typeface="Comic Sans MS" pitchFamily="66" charset="0"/>
              </a:rPr>
              <a:t>qualité de vie</a:t>
            </a:r>
            <a:r>
              <a:rPr lang="fr-FR" sz="2400" dirty="0">
                <a:solidFill>
                  <a:srgbClr val="FF0000"/>
                </a:solidFill>
              </a:rPr>
              <a:t>, mesure le retentissement fonctionnel </a:t>
            </a:r>
            <a:r>
              <a:rPr lang="fr-FR" sz="2400" dirty="0">
                <a:solidFill>
                  <a:srgbClr val="FF0000"/>
                </a:solidFill>
                <a:latin typeface="Comic Sans MS" pitchFamily="66" charset="0"/>
              </a:rPr>
              <a:t> et </a:t>
            </a:r>
            <a:r>
              <a:rPr lang="fr-FR" altLang="fr-FR" sz="2400" b="1" dirty="0">
                <a:solidFill>
                  <a:srgbClr val="FF0000"/>
                </a:solidFill>
              </a:rPr>
              <a:t>Index clinique pronostic de la </a:t>
            </a:r>
            <a:r>
              <a:rPr lang="fr-FR" altLang="fr-FR" sz="2400" b="1" dirty="0" err="1">
                <a:solidFill>
                  <a:srgbClr val="FF0000"/>
                </a:solidFill>
              </a:rPr>
              <a:t>SSc</a:t>
            </a:r>
            <a:r>
              <a:rPr lang="fr-FR" sz="2400" dirty="0">
                <a:latin typeface="Comic Sans MS" pitchFamily="66" charset="0"/>
              </a:rPr>
              <a:t/>
            </a:r>
            <a:br>
              <a:rPr lang="fr-FR" sz="2400" dirty="0">
                <a:latin typeface="Comic Sans MS" pitchFamily="66" charset="0"/>
              </a:rPr>
            </a:br>
            <a:r>
              <a:rPr lang="fr-FR" sz="2000" i="1" dirty="0">
                <a:latin typeface="Comic Sans MS" pitchFamily="66" charset="0"/>
              </a:rPr>
              <a:t>Steen </a:t>
            </a:r>
            <a:r>
              <a:rPr lang="fr-FR" sz="2000" i="1" dirty="0" err="1">
                <a:latin typeface="Comic Sans MS" pitchFamily="66" charset="0"/>
              </a:rPr>
              <a:t>Arthritis</a:t>
            </a:r>
            <a:r>
              <a:rPr lang="fr-FR" sz="2000" i="1" dirty="0">
                <a:latin typeface="Comic Sans MS" pitchFamily="66" charset="0"/>
              </a:rPr>
              <a:t> </a:t>
            </a:r>
            <a:r>
              <a:rPr lang="fr-FR" sz="2000" i="1" dirty="0" err="1">
                <a:latin typeface="Comic Sans MS" pitchFamily="66" charset="0"/>
              </a:rPr>
              <a:t>Rheum</a:t>
            </a:r>
            <a:r>
              <a:rPr lang="fr-FR" sz="2000" i="1" dirty="0">
                <a:latin typeface="Comic Sans MS" pitchFamily="66" charset="0"/>
              </a:rPr>
              <a:t> 1997;40:1984</a:t>
            </a:r>
            <a:r>
              <a:rPr lang="fr-FR" sz="2000" dirty="0">
                <a:latin typeface="Comic Sans MS" pitchFamily="66" charset="0"/>
              </a:rPr>
              <a:t> </a:t>
            </a:r>
            <a:br>
              <a:rPr lang="fr-FR" sz="2000" dirty="0">
                <a:latin typeface="Comic Sans MS" pitchFamily="66" charset="0"/>
              </a:rPr>
            </a:br>
            <a:r>
              <a:rPr lang="fr-FR" sz="2000" dirty="0">
                <a:latin typeface="Comic Sans MS" pitchFamily="66" charset="0"/>
              </a:rPr>
              <a:t/>
            </a:r>
            <a:br>
              <a:rPr lang="fr-FR" sz="2000" dirty="0">
                <a:latin typeface="Comic Sans MS" pitchFamily="66" charset="0"/>
              </a:rPr>
            </a:br>
            <a:endParaRPr lang="fr-FR" sz="2000" dirty="0">
              <a:latin typeface="Comic Sans MS" pitchFamily="66" charset="0"/>
            </a:endParaRPr>
          </a:p>
        </p:txBody>
      </p:sp>
      <p:sp>
        <p:nvSpPr>
          <p:cNvPr id="40963" name="Rectangle 2051"/>
          <p:cNvSpPr>
            <a:spLocks noGrp="1" noChangeArrowheads="1"/>
          </p:cNvSpPr>
          <p:nvPr>
            <p:ph type="body" idx="1"/>
          </p:nvPr>
        </p:nvSpPr>
        <p:spPr>
          <a:xfrm>
            <a:off x="179511" y="2132856"/>
            <a:ext cx="8996015" cy="3888432"/>
          </a:xfrm>
        </p:spPr>
        <p:txBody>
          <a:bodyPr>
            <a:normAutofit fontScale="92500" lnSpcReduction="10000"/>
          </a:bodyPr>
          <a:lstStyle/>
          <a:p>
            <a:r>
              <a:rPr lang="fr-FR" sz="2400" b="1" dirty="0" err="1">
                <a:latin typeface="Comic Sans MS" pitchFamily="66" charset="0"/>
              </a:rPr>
              <a:t>Health</a:t>
            </a:r>
            <a:r>
              <a:rPr lang="fr-FR" sz="2400" b="1" dirty="0">
                <a:latin typeface="Comic Sans MS" pitchFamily="66" charset="0"/>
              </a:rPr>
              <a:t> </a:t>
            </a:r>
            <a:r>
              <a:rPr lang="fr-FR" sz="2400" b="1" dirty="0" err="1">
                <a:latin typeface="Comic Sans MS" pitchFamily="66" charset="0"/>
              </a:rPr>
              <a:t>Assessment</a:t>
            </a:r>
            <a:r>
              <a:rPr lang="fr-FR" sz="2400" b="1" dirty="0">
                <a:latin typeface="Comic Sans MS" pitchFamily="66" charset="0"/>
              </a:rPr>
              <a:t> Questionnaire (HAQ) traditionnel: </a:t>
            </a:r>
            <a:r>
              <a:rPr lang="fr-FR" sz="2400" b="1" i="1" dirty="0">
                <a:latin typeface="Comic Sans MS" pitchFamily="66" charset="0"/>
              </a:rPr>
              <a:t> </a:t>
            </a:r>
            <a:r>
              <a:rPr lang="fr-FR" sz="2400" i="1" dirty="0" err="1">
                <a:latin typeface="Comic Sans MS" pitchFamily="66" charset="0"/>
              </a:rPr>
              <a:t>Fries</a:t>
            </a:r>
            <a:r>
              <a:rPr lang="fr-FR" sz="2400" i="1" dirty="0">
                <a:latin typeface="Comic Sans MS" pitchFamily="66" charset="0"/>
              </a:rPr>
              <a:t> J </a:t>
            </a:r>
            <a:r>
              <a:rPr lang="fr-FR" sz="2400" i="1" dirty="0" err="1">
                <a:latin typeface="Comic Sans MS" pitchFamily="66" charset="0"/>
              </a:rPr>
              <a:t>Rheumatol</a:t>
            </a:r>
            <a:r>
              <a:rPr lang="fr-FR" sz="2400" i="1" dirty="0">
                <a:latin typeface="Comic Sans MS" pitchFamily="66" charset="0"/>
              </a:rPr>
              <a:t> 1982; 9 </a:t>
            </a:r>
            <a:r>
              <a:rPr lang="fr-FR" sz="2400" dirty="0">
                <a:latin typeface="Comic Sans MS" pitchFamily="66" charset="0"/>
              </a:rPr>
              <a:t>:</a:t>
            </a:r>
            <a:r>
              <a:rPr lang="fr-FR" sz="2400" i="1" dirty="0">
                <a:latin typeface="Comic Sans MS" pitchFamily="66" charset="0"/>
              </a:rPr>
              <a:t>789</a:t>
            </a:r>
            <a:endParaRPr lang="fr-FR" sz="2400" dirty="0">
              <a:latin typeface="Comic Sans MS" pitchFamily="66" charset="0"/>
            </a:endParaRPr>
          </a:p>
          <a:p>
            <a:pPr lvl="1">
              <a:lnSpc>
                <a:spcPct val="90000"/>
              </a:lnSpc>
            </a:pPr>
            <a:r>
              <a:rPr lang="fr-FR" b="1" dirty="0">
                <a:latin typeface="Comic Sans MS" pitchFamily="66" charset="0"/>
              </a:rPr>
              <a:t>8 domaines / 20 questions</a:t>
            </a:r>
          </a:p>
          <a:p>
            <a:pPr lvl="2">
              <a:lnSpc>
                <a:spcPct val="90000"/>
              </a:lnSpc>
            </a:pPr>
            <a:r>
              <a:rPr lang="fr-FR" sz="2800" dirty="0">
                <a:latin typeface="Comic Sans MS" pitchFamily="66" charset="0"/>
              </a:rPr>
              <a:t>S'habiller, se lever, manger, marcher, hygiène, attraper, préhension, autres</a:t>
            </a:r>
          </a:p>
          <a:p>
            <a:pPr lvl="2"/>
            <a:r>
              <a:rPr lang="fr-FR" sz="2800" dirty="0">
                <a:latin typeface="Comic Sans MS" pitchFamily="66" charset="0"/>
              </a:rPr>
              <a:t>Difficulté cotée de 0 à 3</a:t>
            </a:r>
          </a:p>
          <a:p>
            <a:pPr lvl="1"/>
            <a:r>
              <a:rPr lang="fr-FR" b="1" dirty="0">
                <a:latin typeface="Comic Sans MS" pitchFamily="66" charset="0"/>
              </a:rPr>
              <a:t>5 Echelles Visuelles Analogiques: </a:t>
            </a:r>
          </a:p>
          <a:p>
            <a:pPr lvl="2">
              <a:lnSpc>
                <a:spcPct val="80000"/>
              </a:lnSpc>
            </a:pPr>
            <a:r>
              <a:rPr lang="fr-FR" sz="2800" dirty="0">
                <a:latin typeface="Comic Sans MS" pitchFamily="66" charset="0"/>
              </a:rPr>
              <a:t>Raynaud / Lésions digitales</a:t>
            </a:r>
          </a:p>
          <a:p>
            <a:pPr lvl="2">
              <a:lnSpc>
                <a:spcPct val="80000"/>
              </a:lnSpc>
            </a:pPr>
            <a:r>
              <a:rPr lang="fr-FR" sz="2800" dirty="0">
                <a:latin typeface="Comic Sans MS" pitchFamily="66" charset="0"/>
              </a:rPr>
              <a:t>Digestive / Pulmonaire</a:t>
            </a:r>
          </a:p>
          <a:p>
            <a:pPr lvl="2">
              <a:lnSpc>
                <a:spcPct val="80000"/>
              </a:lnSpc>
            </a:pPr>
            <a:r>
              <a:rPr lang="fr-FR" sz="2800" dirty="0">
                <a:latin typeface="Comic Sans MS" pitchFamily="66" charset="0"/>
              </a:rPr>
              <a:t>Sclérodermie en général </a:t>
            </a:r>
          </a:p>
        </p:txBody>
      </p:sp>
      <p:sp>
        <p:nvSpPr>
          <p:cNvPr id="4" name="Rectangle 3"/>
          <p:cNvSpPr/>
          <p:nvPr/>
        </p:nvSpPr>
        <p:spPr>
          <a:xfrm>
            <a:off x="1582256" y="6536377"/>
            <a:ext cx="1693600" cy="276999"/>
          </a:xfrm>
          <a:prstGeom prst="rect">
            <a:avLst/>
          </a:prstGeom>
        </p:spPr>
        <p:txBody>
          <a:bodyPr wrap="square">
            <a:spAutoFit/>
          </a:bodyPr>
          <a:lstStyle/>
          <a:p>
            <a:pPr lvl="0"/>
            <a:r>
              <a:rPr lang="fr-FR" sz="1200" i="1" dirty="0">
                <a:solidFill>
                  <a:prstClr val="black"/>
                </a:solidFill>
                <a:latin typeface="Calibri" pitchFamily="34" charset="0"/>
                <a:ea typeface="Geneva" pitchFamily="126" charset="-128"/>
              </a:rPr>
              <a:t>Copyright </a:t>
            </a:r>
            <a:r>
              <a:rPr lang="fr-FR" sz="1200" i="1" dirty="0" smtClean="0">
                <a:solidFill>
                  <a:prstClr val="black"/>
                </a:solidFill>
                <a:latin typeface="Calibri" pitchFamily="34" charset="0"/>
                <a:ea typeface="Geneva" pitchFamily="126" charset="-128"/>
              </a:rPr>
              <a:t>2016 </a:t>
            </a:r>
            <a:r>
              <a:rPr lang="fr-FR" sz="1200" i="1" dirty="0">
                <a:solidFill>
                  <a:prstClr val="black"/>
                </a:solidFill>
                <a:latin typeface="Calibri" pitchFamily="34" charset="0"/>
                <a:ea typeface="Geneva" pitchFamily="126" charset="-128"/>
              </a:rPr>
              <a:t>MATHEC</a:t>
            </a:r>
            <a:endParaRPr lang="fr-FR" dirty="0">
              <a:solidFill>
                <a:prstClr val="black"/>
              </a:solidFill>
              <a:latin typeface="Calibri" pitchFamily="34" charset="0"/>
              <a:ea typeface="Geneva" pitchFamily="126" charset="-128"/>
            </a:endParaRPr>
          </a:p>
        </p:txBody>
      </p:sp>
      <p:pic>
        <p:nvPicPr>
          <p:cNvPr id="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1373" y="6420237"/>
            <a:ext cx="1238750" cy="423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456384" y="6023029"/>
            <a:ext cx="5719142" cy="646331"/>
          </a:xfrm>
          <a:prstGeom prst="rect">
            <a:avLst/>
          </a:prstGeom>
        </p:spPr>
        <p:txBody>
          <a:bodyPr wrap="square">
            <a:spAutoFit/>
          </a:bodyPr>
          <a:lstStyle/>
          <a:p>
            <a:r>
              <a:rPr lang="fr-FR" b="1" dirty="0"/>
              <a:t>* Dépendance +++ pour gestes vie courante  (</a:t>
            </a:r>
            <a:r>
              <a:rPr lang="fr-FR" b="1" dirty="0" smtClean="0"/>
              <a:t>hygiène</a:t>
            </a:r>
            <a:r>
              <a:rPr lang="fr-FR" b="1" dirty="0"/>
              <a:t>, manger, s’habiller, écrire, téléphoner….)</a:t>
            </a:r>
          </a:p>
        </p:txBody>
      </p:sp>
      <p:pic>
        <p:nvPicPr>
          <p:cNvPr id="3" name="Diapo 11 s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783960" y="6497960"/>
            <a:ext cx="360040" cy="360040"/>
          </a:xfrm>
          <a:prstGeom prst="rect">
            <a:avLst/>
          </a:prstGeom>
        </p:spPr>
      </p:pic>
    </p:spTree>
    <p:extLst>
      <p:ext uri="{BB962C8B-B14F-4D97-AF65-F5344CB8AC3E}">
        <p14:creationId xmlns:p14="http://schemas.microsoft.com/office/powerpoint/2010/main" val="927154403"/>
      </p:ext>
    </p:extLst>
  </p:cSld>
  <p:clrMapOvr>
    <a:masterClrMapping/>
  </p:clrMapOvr>
  <mc:AlternateContent xmlns:mc="http://schemas.openxmlformats.org/markup-compatibility/2006" xmlns:p14="http://schemas.microsoft.com/office/powerpoint/2010/main">
    <mc:Choice Requires="p14">
      <p:transition spd="slow" p14:dur="2000" advTm="22000"/>
    </mc:Choice>
    <mc:Fallback xmlns="">
      <p:transition spd="slow"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215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79512" y="44624"/>
            <a:ext cx="8964488" cy="1224136"/>
          </a:xfrm>
        </p:spPr>
        <p:txBody>
          <a:bodyPr>
            <a:noAutofit/>
          </a:bodyPr>
          <a:lstStyle/>
          <a:p>
            <a:r>
              <a:rPr lang="fr-FR" sz="2800" b="1" dirty="0">
                <a:solidFill>
                  <a:srgbClr val="336699"/>
                </a:solidFill>
                <a:effectLst>
                  <a:outerShdw blurRad="38100" dist="38100" dir="2700000" algn="tl">
                    <a:srgbClr val="000000">
                      <a:alpha val="43137"/>
                    </a:srgbClr>
                  </a:outerShdw>
                </a:effectLst>
                <a:latin typeface="+mn-lt"/>
                <a:ea typeface="+mn-ea"/>
                <a:cs typeface="+mn-cs"/>
              </a:rPr>
              <a:t>2- Sclérose en plaques (SEP) : atteinte neurologique</a:t>
            </a:r>
            <a:r>
              <a:rPr lang="fr-FR" sz="2800" b="1" dirty="0">
                <a:solidFill>
                  <a:schemeClr val="accent1"/>
                </a:solidFill>
              </a:rPr>
              <a:t/>
            </a:r>
            <a:br>
              <a:rPr lang="fr-FR" sz="2800" b="1" dirty="0">
                <a:solidFill>
                  <a:schemeClr val="accent1"/>
                </a:solidFill>
              </a:rPr>
            </a:br>
            <a:r>
              <a:rPr lang="fr-FR" sz="2800" b="1" dirty="0" err="1">
                <a:solidFill>
                  <a:schemeClr val="accent1"/>
                </a:solidFill>
              </a:rPr>
              <a:t>Expanded</a:t>
            </a:r>
            <a:r>
              <a:rPr lang="fr-FR" sz="2800" b="1" dirty="0">
                <a:solidFill>
                  <a:schemeClr val="accent1"/>
                </a:solidFill>
              </a:rPr>
              <a:t> </a:t>
            </a:r>
            <a:r>
              <a:rPr lang="fr-FR" sz="2800" b="1" dirty="0" err="1">
                <a:solidFill>
                  <a:schemeClr val="accent1"/>
                </a:solidFill>
              </a:rPr>
              <a:t>Disability</a:t>
            </a:r>
            <a:r>
              <a:rPr lang="fr-FR" sz="2800" b="1" dirty="0">
                <a:solidFill>
                  <a:schemeClr val="accent1"/>
                </a:solidFill>
              </a:rPr>
              <a:t> </a:t>
            </a:r>
            <a:r>
              <a:rPr lang="fr-FR" sz="2800" b="1" dirty="0" err="1">
                <a:solidFill>
                  <a:schemeClr val="accent1"/>
                </a:solidFill>
              </a:rPr>
              <a:t>Status</a:t>
            </a:r>
            <a:r>
              <a:rPr lang="fr-FR" sz="2800" b="1" dirty="0">
                <a:solidFill>
                  <a:schemeClr val="accent1"/>
                </a:solidFill>
              </a:rPr>
              <a:t> </a:t>
            </a:r>
            <a:r>
              <a:rPr lang="fr-FR" sz="2800" b="1" dirty="0" err="1">
                <a:solidFill>
                  <a:schemeClr val="accent1"/>
                </a:solidFill>
              </a:rPr>
              <a:t>Scale</a:t>
            </a:r>
            <a:r>
              <a:rPr lang="fr-FR" sz="2800" b="1" dirty="0">
                <a:solidFill>
                  <a:schemeClr val="accent1"/>
                </a:solidFill>
              </a:rPr>
              <a:t>(</a:t>
            </a:r>
            <a:r>
              <a:rPr lang="fr-FR" sz="2800" b="1" dirty="0">
                <a:solidFill>
                  <a:srgbClr val="FF0000"/>
                </a:solidFill>
              </a:rPr>
              <a:t>EDSS</a:t>
            </a:r>
            <a:r>
              <a:rPr lang="fr-FR" sz="2800" b="1" dirty="0">
                <a:solidFill>
                  <a:schemeClr val="accent1"/>
                </a:solidFill>
              </a:rPr>
              <a:t>): mesure le</a:t>
            </a:r>
            <a:br>
              <a:rPr lang="fr-FR" sz="2800" b="1" dirty="0">
                <a:solidFill>
                  <a:schemeClr val="accent1"/>
                </a:solidFill>
              </a:rPr>
            </a:br>
            <a:r>
              <a:rPr lang="fr-FR" sz="2800" b="1" dirty="0">
                <a:solidFill>
                  <a:schemeClr val="accent1"/>
                </a:solidFill>
              </a:rPr>
              <a:t> degré de handicap chez un patient avec SEP selon lésions </a:t>
            </a:r>
          </a:p>
        </p:txBody>
      </p:sp>
      <p:sp>
        <p:nvSpPr>
          <p:cNvPr id="3" name="Sous-titre 2"/>
          <p:cNvSpPr>
            <a:spLocks noGrp="1"/>
          </p:cNvSpPr>
          <p:nvPr>
            <p:ph type="subTitle" idx="1"/>
          </p:nvPr>
        </p:nvSpPr>
        <p:spPr>
          <a:xfrm>
            <a:off x="755576" y="1268760"/>
            <a:ext cx="7992888" cy="2326937"/>
          </a:xfrm>
        </p:spPr>
        <p:txBody>
          <a:bodyPr>
            <a:noAutofit/>
          </a:bodyPr>
          <a:lstStyle/>
          <a:p>
            <a:pPr algn="l"/>
            <a:r>
              <a:rPr lang="fr-FR" sz="1800" dirty="0"/>
              <a:t>- du tronc cérébral (déglutition,  parole, etc.)</a:t>
            </a:r>
          </a:p>
          <a:p>
            <a:pPr algn="l"/>
            <a:r>
              <a:rPr lang="fr-FR" sz="1800" dirty="0"/>
              <a:t>- de la fonction cérébelleuse (coordination des mouvements, équilibre, etc.)</a:t>
            </a:r>
          </a:p>
          <a:p>
            <a:pPr algn="l"/>
            <a:r>
              <a:rPr lang="fr-FR" sz="1800" dirty="0"/>
              <a:t>- de la fonction sensitive (par exemple la sensibilité au chaud et au froid)</a:t>
            </a:r>
          </a:p>
          <a:p>
            <a:pPr algn="l"/>
            <a:r>
              <a:rPr lang="fr-FR" sz="1800" dirty="0"/>
              <a:t>- de la fonction visuelle</a:t>
            </a:r>
          </a:p>
          <a:p>
            <a:pPr algn="l"/>
            <a:r>
              <a:rPr lang="fr-FR" sz="1800" dirty="0"/>
              <a:t>- des fonctions </a:t>
            </a:r>
            <a:r>
              <a:rPr lang="fr-FR" sz="1800" dirty="0" err="1"/>
              <a:t>sphincteriennes</a:t>
            </a:r>
            <a:r>
              <a:rPr lang="fr-FR" sz="1800" dirty="0"/>
              <a:t> ( continence urinaire et/ou intestinale)</a:t>
            </a:r>
          </a:p>
          <a:p>
            <a:pPr algn="l"/>
            <a:r>
              <a:rPr lang="fr-FR" sz="1800" dirty="0"/>
              <a:t>- des fonctions mentales (troubles de la mémoire, de l'humeur, etc.)</a:t>
            </a:r>
          </a:p>
          <a:p>
            <a:pPr algn="l"/>
            <a:r>
              <a:rPr lang="fr-FR" sz="1800" dirty="0"/>
              <a:t>- de(s) autre(s) fonction(s) présentant une perturbation neurologique liée à la  SEP</a:t>
            </a:r>
          </a:p>
        </p:txBody>
      </p:sp>
      <p:pic>
        <p:nvPicPr>
          <p:cNvPr id="4" name="Picture 2" descr="C:\Users\saccardir\Desktop\desk\autoimmuni\MS\eds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3573016"/>
            <a:ext cx="8204447" cy="3284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Diapo 12 s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739336" y="6453336"/>
            <a:ext cx="404664" cy="404664"/>
          </a:xfrm>
          <a:prstGeom prst="rect">
            <a:avLst/>
          </a:prstGeom>
        </p:spPr>
      </p:pic>
    </p:spTree>
    <p:extLst>
      <p:ext uri="{BB962C8B-B14F-4D97-AF65-F5344CB8AC3E}">
        <p14:creationId xmlns:p14="http://schemas.microsoft.com/office/powerpoint/2010/main" val="3164905991"/>
      </p:ext>
    </p:extLst>
  </p:cSld>
  <p:clrMapOvr>
    <a:masterClrMapping/>
  </p:clrMapOvr>
  <p:transition spd="slow" advTm="3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3" descr="Bildschirmfoto 2008-06-05 10-39-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25" y="260350"/>
            <a:ext cx="4824413"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Rectangle 6"/>
          <p:cNvSpPr>
            <a:spLocks noChangeArrowheads="1"/>
          </p:cNvSpPr>
          <p:nvPr/>
        </p:nvSpPr>
        <p:spPr bwMode="auto">
          <a:xfrm>
            <a:off x="107504" y="5373216"/>
            <a:ext cx="2808287"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Geneva" charset="0"/>
              </a:defRPr>
            </a:lvl1pPr>
            <a:lvl2pPr marL="742950" indent="-285750">
              <a:defRPr>
                <a:solidFill>
                  <a:schemeClr val="tx1"/>
                </a:solidFill>
                <a:latin typeface="Arial" panose="020B0604020202020204" pitchFamily="34" charset="0"/>
                <a:cs typeface="Geneva" charset="0"/>
              </a:defRPr>
            </a:lvl2pPr>
            <a:lvl3pPr marL="1143000" indent="-228600">
              <a:defRPr>
                <a:solidFill>
                  <a:schemeClr val="tx1"/>
                </a:solidFill>
                <a:latin typeface="Arial" panose="020B0604020202020204" pitchFamily="34" charset="0"/>
                <a:cs typeface="Geneva" charset="0"/>
              </a:defRPr>
            </a:lvl3pPr>
            <a:lvl4pPr marL="1600200" indent="-228600">
              <a:defRPr>
                <a:solidFill>
                  <a:schemeClr val="tx1"/>
                </a:solidFill>
                <a:latin typeface="Arial" panose="020B0604020202020204" pitchFamily="34" charset="0"/>
                <a:cs typeface="Geneva" charset="0"/>
              </a:defRPr>
            </a:lvl4pPr>
            <a:lvl5pPr marL="2057400" indent="-228600">
              <a:defRPr>
                <a:solidFill>
                  <a:schemeClr val="tx1"/>
                </a:solidFill>
                <a:latin typeface="Arial" panose="020B0604020202020204" pitchFamily="34" charset="0"/>
                <a:cs typeface="Geneva"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Geneva"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Geneva"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Geneva"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Geneva" charset="0"/>
              </a:defRPr>
            </a:lvl9pPr>
          </a:lstStyle>
          <a:p>
            <a:pPr eaLnBrk="1" hangingPunct="1"/>
            <a:r>
              <a:rPr lang="en-US" altLang="fr-FR" sz="1400" b="1" dirty="0">
                <a:solidFill>
                  <a:srgbClr val="FF0000"/>
                </a:solidFill>
                <a:cs typeface="Arial" panose="020B0604020202020204" pitchFamily="34" charset="0"/>
              </a:rPr>
              <a:t>Première </a:t>
            </a:r>
            <a:r>
              <a:rPr lang="en-US" altLang="fr-FR" sz="1400" b="1" dirty="0" err="1">
                <a:solidFill>
                  <a:srgbClr val="FF0000"/>
                </a:solidFill>
                <a:cs typeface="Arial" panose="020B0604020202020204" pitchFamily="34" charset="0"/>
              </a:rPr>
              <a:t>ligne</a:t>
            </a:r>
            <a:r>
              <a:rPr lang="en-US" altLang="fr-FR" sz="1400" b="1" dirty="0">
                <a:solidFill>
                  <a:srgbClr val="FF0000"/>
                </a:solidFill>
                <a:cs typeface="Arial" panose="020B0604020202020204" pitchFamily="34" charset="0"/>
              </a:rPr>
              <a:t> de </a:t>
            </a:r>
            <a:r>
              <a:rPr lang="en-US" altLang="fr-FR" sz="1400" b="1" dirty="0" err="1">
                <a:solidFill>
                  <a:srgbClr val="FF0000"/>
                </a:solidFill>
                <a:cs typeface="Arial" panose="020B0604020202020204" pitchFamily="34" charset="0"/>
              </a:rPr>
              <a:t>traitements</a:t>
            </a:r>
            <a:endParaRPr lang="en-US" altLang="fr-FR" sz="1400" b="1" dirty="0">
              <a:solidFill>
                <a:srgbClr val="FF0000"/>
              </a:solidFill>
              <a:cs typeface="Arial" panose="020B0604020202020204" pitchFamily="34" charset="0"/>
            </a:endParaRPr>
          </a:p>
          <a:p>
            <a:pPr eaLnBrk="1" hangingPunct="1">
              <a:buClr>
                <a:srgbClr val="000090"/>
              </a:buClr>
              <a:buFont typeface="Arial" panose="020B0604020202020204" pitchFamily="34" charset="0"/>
              <a:buChar char="•"/>
            </a:pPr>
            <a:r>
              <a:rPr lang="en-US" altLang="fr-FR" sz="1200" b="1" dirty="0">
                <a:solidFill>
                  <a:srgbClr val="000000"/>
                </a:solidFill>
                <a:cs typeface="Arial" panose="020B0604020202020204" pitchFamily="34" charset="0"/>
              </a:rPr>
              <a:t> </a:t>
            </a:r>
            <a:r>
              <a:rPr lang="en-US" altLang="fr-FR" sz="1200" b="1" i="1" dirty="0">
                <a:solidFill>
                  <a:srgbClr val="000000"/>
                </a:solidFill>
                <a:cs typeface="Arial" panose="020B0604020202020204" pitchFamily="34" charset="0"/>
              </a:rPr>
              <a:t>steroids (R)</a:t>
            </a:r>
          </a:p>
          <a:p>
            <a:pPr eaLnBrk="1" hangingPunct="1">
              <a:buClr>
                <a:srgbClr val="000090"/>
              </a:buClr>
              <a:buFont typeface="Arial" panose="020B0604020202020204" pitchFamily="34" charset="0"/>
              <a:buChar char="•"/>
            </a:pPr>
            <a:r>
              <a:rPr lang="en-US" altLang="fr-FR" sz="1200" b="1" i="1" dirty="0">
                <a:solidFill>
                  <a:srgbClr val="000000"/>
                </a:solidFill>
                <a:cs typeface="Arial" panose="020B0604020202020204" pitchFamily="34" charset="0"/>
              </a:rPr>
              <a:t> </a:t>
            </a:r>
            <a:r>
              <a:rPr lang="en-US" altLang="fr-FR" sz="1200" b="1" i="1" dirty="0" err="1">
                <a:solidFill>
                  <a:srgbClr val="000000"/>
                </a:solidFill>
                <a:cs typeface="Arial" panose="020B0604020202020204" pitchFamily="34" charset="0"/>
              </a:rPr>
              <a:t>plasmapheresis</a:t>
            </a:r>
            <a:r>
              <a:rPr lang="en-US" altLang="fr-FR" sz="1200" b="1" i="1" dirty="0">
                <a:solidFill>
                  <a:srgbClr val="000000"/>
                </a:solidFill>
                <a:cs typeface="Arial" panose="020B0604020202020204" pitchFamily="34" charset="0"/>
              </a:rPr>
              <a:t> (R) </a:t>
            </a:r>
          </a:p>
          <a:p>
            <a:pPr eaLnBrk="1" hangingPunct="1">
              <a:buClr>
                <a:srgbClr val="000090"/>
              </a:buClr>
              <a:buFont typeface="Arial" panose="020B0604020202020204" pitchFamily="34" charset="0"/>
              <a:buChar char="•"/>
            </a:pPr>
            <a:r>
              <a:rPr lang="en-US" altLang="fr-FR" sz="1200" b="1" dirty="0">
                <a:solidFill>
                  <a:srgbClr val="000000"/>
                </a:solidFill>
                <a:cs typeface="Arial" panose="020B0604020202020204" pitchFamily="34" charset="0"/>
              </a:rPr>
              <a:t> </a:t>
            </a:r>
            <a:r>
              <a:rPr lang="en-US" altLang="fr-FR" sz="1200" b="1" dirty="0" err="1">
                <a:solidFill>
                  <a:srgbClr val="000000"/>
                </a:solidFill>
                <a:cs typeface="Arial" panose="020B0604020202020204" pitchFamily="34" charset="0"/>
              </a:rPr>
              <a:t>glatiramer</a:t>
            </a:r>
            <a:r>
              <a:rPr lang="en-US" altLang="fr-FR" sz="1200" b="1" dirty="0">
                <a:solidFill>
                  <a:srgbClr val="000000"/>
                </a:solidFill>
                <a:cs typeface="Arial" panose="020B0604020202020204" pitchFamily="34" charset="0"/>
              </a:rPr>
              <a:t>-acetate</a:t>
            </a:r>
          </a:p>
          <a:p>
            <a:pPr eaLnBrk="1" hangingPunct="1">
              <a:buClr>
                <a:srgbClr val="000090"/>
              </a:buClr>
              <a:buFont typeface="Arial" panose="020B0604020202020204" pitchFamily="34" charset="0"/>
              <a:buChar char="•"/>
            </a:pPr>
            <a:r>
              <a:rPr lang="en-US" altLang="fr-FR" sz="1200" b="1" dirty="0">
                <a:solidFill>
                  <a:srgbClr val="000000"/>
                </a:solidFill>
                <a:cs typeface="Arial" panose="020B0604020202020204" pitchFamily="34" charset="0"/>
              </a:rPr>
              <a:t> interferon-</a:t>
            </a:r>
            <a:r>
              <a:rPr lang="en-US" altLang="fr-FR" sz="1200" b="1" dirty="0">
                <a:solidFill>
                  <a:srgbClr val="000000"/>
                </a:solidFill>
                <a:latin typeface="Symbol" panose="05050102010706020507" pitchFamily="18" charset="2"/>
                <a:cs typeface="Arial" panose="020B0604020202020204" pitchFamily="34" charset="0"/>
              </a:rPr>
              <a:t>b</a:t>
            </a:r>
          </a:p>
          <a:p>
            <a:pPr eaLnBrk="1" hangingPunct="1">
              <a:buClr>
                <a:srgbClr val="000090"/>
              </a:buClr>
              <a:buFont typeface="Arial" panose="020B0604020202020204" pitchFamily="34" charset="0"/>
              <a:buChar char="•"/>
            </a:pPr>
            <a:r>
              <a:rPr lang="en-US" altLang="fr-FR" sz="1200" b="1" dirty="0">
                <a:solidFill>
                  <a:srgbClr val="000000"/>
                </a:solidFill>
                <a:cs typeface="Arial" panose="020B0604020202020204" pitchFamily="34" charset="0"/>
              </a:rPr>
              <a:t> </a:t>
            </a:r>
            <a:r>
              <a:rPr lang="en-US" altLang="fr-FR" sz="1200" b="1" dirty="0" err="1">
                <a:solidFill>
                  <a:srgbClr val="000000"/>
                </a:solidFill>
                <a:cs typeface="Arial" panose="020B0604020202020204" pitchFamily="34" charset="0"/>
              </a:rPr>
              <a:t>fingolimod</a:t>
            </a:r>
            <a:endParaRPr lang="en-US" altLang="fr-FR" sz="1200" b="1" dirty="0">
              <a:solidFill>
                <a:srgbClr val="000000"/>
              </a:solidFill>
              <a:cs typeface="Arial" panose="020B0604020202020204" pitchFamily="34" charset="0"/>
            </a:endParaRPr>
          </a:p>
          <a:p>
            <a:pPr eaLnBrk="1" hangingPunct="1">
              <a:buClr>
                <a:srgbClr val="000090"/>
              </a:buClr>
              <a:buFont typeface="Arial" panose="020B0604020202020204" pitchFamily="34" charset="0"/>
              <a:buChar char="•"/>
            </a:pPr>
            <a:r>
              <a:rPr lang="en-US" altLang="fr-FR" sz="1200" b="1" dirty="0">
                <a:solidFill>
                  <a:srgbClr val="000000"/>
                </a:solidFill>
                <a:cs typeface="Arial" panose="020B0604020202020204" pitchFamily="34" charset="0"/>
              </a:rPr>
              <a:t> </a:t>
            </a:r>
            <a:r>
              <a:rPr lang="en-US" altLang="fr-FR" sz="1200" b="1" dirty="0" err="1">
                <a:solidFill>
                  <a:srgbClr val="000000"/>
                </a:solidFill>
                <a:cs typeface="Arial" panose="020B0604020202020204" pitchFamily="34" charset="0"/>
              </a:rPr>
              <a:t>teriflunomide</a:t>
            </a:r>
            <a:endParaRPr lang="en-US" altLang="fr-FR" sz="1200" b="1" dirty="0">
              <a:solidFill>
                <a:srgbClr val="000000"/>
              </a:solidFill>
              <a:cs typeface="Arial" panose="020B0604020202020204" pitchFamily="34" charset="0"/>
            </a:endParaRPr>
          </a:p>
        </p:txBody>
      </p:sp>
      <p:sp>
        <p:nvSpPr>
          <p:cNvPr id="30727" name="Rectangle 7"/>
          <p:cNvSpPr>
            <a:spLocks noChangeArrowheads="1"/>
          </p:cNvSpPr>
          <p:nvPr/>
        </p:nvSpPr>
        <p:spPr bwMode="auto">
          <a:xfrm>
            <a:off x="2663329" y="5373216"/>
            <a:ext cx="277276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Geneva" charset="0"/>
              </a:defRPr>
            </a:lvl1pPr>
            <a:lvl2pPr marL="742950" indent="-285750">
              <a:defRPr>
                <a:solidFill>
                  <a:schemeClr val="tx1"/>
                </a:solidFill>
                <a:latin typeface="Arial" panose="020B0604020202020204" pitchFamily="34" charset="0"/>
                <a:cs typeface="Geneva" charset="0"/>
              </a:defRPr>
            </a:lvl2pPr>
            <a:lvl3pPr marL="1143000" indent="-228600">
              <a:defRPr>
                <a:solidFill>
                  <a:schemeClr val="tx1"/>
                </a:solidFill>
                <a:latin typeface="Arial" panose="020B0604020202020204" pitchFamily="34" charset="0"/>
                <a:cs typeface="Geneva" charset="0"/>
              </a:defRPr>
            </a:lvl3pPr>
            <a:lvl4pPr marL="1600200" indent="-228600">
              <a:defRPr>
                <a:solidFill>
                  <a:schemeClr val="tx1"/>
                </a:solidFill>
                <a:latin typeface="Arial" panose="020B0604020202020204" pitchFamily="34" charset="0"/>
                <a:cs typeface="Geneva" charset="0"/>
              </a:defRPr>
            </a:lvl4pPr>
            <a:lvl5pPr marL="2057400" indent="-228600">
              <a:defRPr>
                <a:solidFill>
                  <a:schemeClr val="tx1"/>
                </a:solidFill>
                <a:latin typeface="Arial" panose="020B0604020202020204" pitchFamily="34" charset="0"/>
                <a:cs typeface="Geneva"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Geneva"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Geneva"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Geneva"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Geneva" charset="0"/>
              </a:defRPr>
            </a:lvl9pPr>
          </a:lstStyle>
          <a:p>
            <a:pPr eaLnBrk="1" hangingPunct="1"/>
            <a:r>
              <a:rPr lang="en-US" altLang="fr-FR" sz="1400" b="1" dirty="0" err="1">
                <a:solidFill>
                  <a:srgbClr val="FF0000"/>
                </a:solidFill>
                <a:cs typeface="Arial" panose="020B0604020202020204" pitchFamily="34" charset="0"/>
              </a:rPr>
              <a:t>Seconde</a:t>
            </a:r>
            <a:r>
              <a:rPr lang="en-US" altLang="fr-FR" sz="1400" b="1" dirty="0">
                <a:solidFill>
                  <a:srgbClr val="FF0000"/>
                </a:solidFill>
                <a:cs typeface="Arial" panose="020B0604020202020204" pitchFamily="34" charset="0"/>
              </a:rPr>
              <a:t> </a:t>
            </a:r>
            <a:r>
              <a:rPr lang="en-US" altLang="fr-FR" sz="1400" b="1" dirty="0" err="1">
                <a:solidFill>
                  <a:srgbClr val="FF0000"/>
                </a:solidFill>
                <a:cs typeface="Arial" panose="020B0604020202020204" pitchFamily="34" charset="0"/>
              </a:rPr>
              <a:t>ligne</a:t>
            </a:r>
            <a:r>
              <a:rPr lang="en-US" altLang="fr-FR" sz="1400" b="1" dirty="0">
                <a:solidFill>
                  <a:srgbClr val="FF0000"/>
                </a:solidFill>
                <a:cs typeface="Arial" panose="020B0604020202020204" pitchFamily="34" charset="0"/>
              </a:rPr>
              <a:t> de </a:t>
            </a:r>
            <a:r>
              <a:rPr lang="en-US" altLang="fr-FR" sz="1400" b="1" dirty="0" err="1">
                <a:solidFill>
                  <a:srgbClr val="FF0000"/>
                </a:solidFill>
                <a:cs typeface="Arial" panose="020B0604020202020204" pitchFamily="34" charset="0"/>
              </a:rPr>
              <a:t>traitements</a:t>
            </a:r>
            <a:endParaRPr lang="en-US" altLang="fr-FR" sz="1400" b="1" dirty="0">
              <a:solidFill>
                <a:srgbClr val="FF0000"/>
              </a:solidFill>
              <a:cs typeface="Arial" panose="020B0604020202020204" pitchFamily="34" charset="0"/>
            </a:endParaRPr>
          </a:p>
          <a:p>
            <a:pPr eaLnBrk="1" hangingPunct="1">
              <a:buClr>
                <a:srgbClr val="000090"/>
              </a:buClr>
              <a:buFont typeface="Arial" panose="020B0604020202020204" pitchFamily="34" charset="0"/>
              <a:buChar char="•"/>
            </a:pPr>
            <a:r>
              <a:rPr lang="en-US" altLang="fr-FR" sz="1400" b="1" dirty="0">
                <a:solidFill>
                  <a:srgbClr val="000000"/>
                </a:solidFill>
                <a:cs typeface="Arial" panose="020B0604020202020204" pitchFamily="34" charset="0"/>
              </a:rPr>
              <a:t> </a:t>
            </a:r>
            <a:r>
              <a:rPr lang="en-US" altLang="fr-FR" sz="1200" b="1" dirty="0" err="1">
                <a:solidFill>
                  <a:srgbClr val="000000"/>
                </a:solidFill>
                <a:cs typeface="Arial" panose="020B0604020202020204" pitchFamily="34" charset="0"/>
              </a:rPr>
              <a:t>natalizumab</a:t>
            </a:r>
            <a:r>
              <a:rPr lang="en-US" altLang="fr-FR" sz="1200" b="1" dirty="0">
                <a:solidFill>
                  <a:srgbClr val="000000"/>
                </a:solidFill>
                <a:cs typeface="Arial" panose="020B0604020202020204" pitchFamily="34" charset="0"/>
              </a:rPr>
              <a:t> (a-VLA-4), </a:t>
            </a:r>
          </a:p>
          <a:p>
            <a:pPr eaLnBrk="1" hangingPunct="1">
              <a:buClr>
                <a:srgbClr val="000090"/>
              </a:buClr>
              <a:buFont typeface="Arial" panose="020B0604020202020204" pitchFamily="34" charset="0"/>
              <a:buChar char="•"/>
            </a:pPr>
            <a:r>
              <a:rPr lang="en-US" altLang="fr-FR" sz="1200" b="1" dirty="0" err="1">
                <a:solidFill>
                  <a:srgbClr val="000000"/>
                </a:solidFill>
                <a:cs typeface="Arial" panose="020B0604020202020204" pitchFamily="34" charset="0"/>
              </a:rPr>
              <a:t>Mitoxantrone</a:t>
            </a:r>
            <a:endParaRPr lang="en-US" altLang="fr-FR" sz="1200" b="1" dirty="0">
              <a:solidFill>
                <a:srgbClr val="000000"/>
              </a:solidFill>
              <a:cs typeface="Arial" panose="020B0604020202020204" pitchFamily="34" charset="0"/>
            </a:endParaRPr>
          </a:p>
          <a:p>
            <a:pPr eaLnBrk="1" hangingPunct="1">
              <a:buClr>
                <a:srgbClr val="000090"/>
              </a:buClr>
              <a:buFont typeface="Arial" panose="020B0604020202020204" pitchFamily="34" charset="0"/>
              <a:buChar char="•"/>
            </a:pPr>
            <a:r>
              <a:rPr lang="en-US" altLang="fr-FR" sz="1200" b="1" dirty="0">
                <a:solidFill>
                  <a:srgbClr val="000000"/>
                </a:solidFill>
                <a:cs typeface="Arial" panose="020B0604020202020204" pitchFamily="34" charset="0"/>
              </a:rPr>
              <a:t>……………..</a:t>
            </a:r>
          </a:p>
          <a:p>
            <a:pPr eaLnBrk="1" hangingPunct="1">
              <a:buClr>
                <a:srgbClr val="000090"/>
              </a:buClr>
              <a:buFont typeface="Arial" panose="020B0604020202020204" pitchFamily="34" charset="0"/>
              <a:buChar char="•"/>
            </a:pPr>
            <a:r>
              <a:rPr lang="en-US" altLang="fr-FR" sz="1200" b="1" dirty="0">
                <a:solidFill>
                  <a:srgbClr val="000000"/>
                </a:solidFill>
                <a:cs typeface="Arial" panose="020B0604020202020204" pitchFamily="34" charset="0"/>
              </a:rPr>
              <a:t> </a:t>
            </a:r>
            <a:r>
              <a:rPr lang="en-US" altLang="fr-FR" sz="1200" b="1" i="1" dirty="0" err="1">
                <a:solidFill>
                  <a:srgbClr val="000000"/>
                </a:solidFill>
                <a:cs typeface="Arial" panose="020B0604020202020204" pitchFamily="34" charset="0"/>
              </a:rPr>
              <a:t>fumaric</a:t>
            </a:r>
            <a:r>
              <a:rPr lang="en-US" altLang="fr-FR" sz="1200" b="1" i="1" dirty="0">
                <a:solidFill>
                  <a:srgbClr val="000000"/>
                </a:solidFill>
                <a:cs typeface="Arial" panose="020B0604020202020204" pitchFamily="34" charset="0"/>
              </a:rPr>
              <a:t> acid</a:t>
            </a:r>
          </a:p>
          <a:p>
            <a:pPr eaLnBrk="1" hangingPunct="1">
              <a:buClr>
                <a:srgbClr val="000090"/>
              </a:buClr>
              <a:buFont typeface="Arial" panose="020B0604020202020204" pitchFamily="34" charset="0"/>
              <a:buChar char="•"/>
            </a:pPr>
            <a:r>
              <a:rPr lang="en-US" altLang="fr-FR" sz="1200" b="1" i="1" dirty="0">
                <a:solidFill>
                  <a:srgbClr val="000000"/>
                </a:solidFill>
                <a:cs typeface="Arial" panose="020B0604020202020204" pitchFamily="34" charset="0"/>
              </a:rPr>
              <a:t> anti-CD20,anti-CD52,anti-CD25</a:t>
            </a:r>
          </a:p>
          <a:p>
            <a:pPr eaLnBrk="1" hangingPunct="1">
              <a:buClr>
                <a:srgbClr val="000090"/>
              </a:buClr>
              <a:buFont typeface="Arial" panose="020B0604020202020204" pitchFamily="34" charset="0"/>
              <a:buChar char="•"/>
            </a:pPr>
            <a:r>
              <a:rPr lang="en-US" altLang="fr-FR" sz="1200" b="1" i="1" dirty="0">
                <a:solidFill>
                  <a:srgbClr val="000000"/>
                </a:solidFill>
                <a:cs typeface="Arial" panose="020B0604020202020204" pitchFamily="34" charset="0"/>
              </a:rPr>
              <a:t> </a:t>
            </a:r>
            <a:r>
              <a:rPr lang="en-US" altLang="fr-FR" sz="1200" b="1" i="1" dirty="0" err="1">
                <a:solidFill>
                  <a:srgbClr val="000000"/>
                </a:solidFill>
                <a:cs typeface="Arial" panose="020B0604020202020204" pitchFamily="34" charset="0"/>
              </a:rPr>
              <a:t>laquinimode</a:t>
            </a:r>
            <a:endParaRPr lang="en-US" altLang="fr-FR" sz="1200" b="1" i="1" dirty="0">
              <a:solidFill>
                <a:srgbClr val="000000"/>
              </a:solidFill>
              <a:cs typeface="Arial" panose="020B0604020202020204" pitchFamily="34" charset="0"/>
            </a:endParaRPr>
          </a:p>
        </p:txBody>
      </p:sp>
      <p:cxnSp>
        <p:nvCxnSpPr>
          <p:cNvPr id="30728" name="Straight Arrow Connector 10"/>
          <p:cNvCxnSpPr>
            <a:cxnSpLocks noChangeShapeType="1"/>
          </p:cNvCxnSpPr>
          <p:nvPr/>
        </p:nvCxnSpPr>
        <p:spPr bwMode="auto">
          <a:xfrm flipH="1">
            <a:off x="1476375" y="955675"/>
            <a:ext cx="0" cy="4273550"/>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30729" name="Straight Arrow Connector 10"/>
          <p:cNvCxnSpPr>
            <a:cxnSpLocks noChangeShapeType="1"/>
          </p:cNvCxnSpPr>
          <p:nvPr/>
        </p:nvCxnSpPr>
        <p:spPr bwMode="auto">
          <a:xfrm flipH="1">
            <a:off x="2987675" y="836613"/>
            <a:ext cx="0" cy="4273550"/>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sp>
        <p:nvSpPr>
          <p:cNvPr id="30736" name="Rectangle 15"/>
          <p:cNvSpPr>
            <a:spLocks noChangeArrowheads="1"/>
          </p:cNvSpPr>
          <p:nvPr/>
        </p:nvSpPr>
        <p:spPr bwMode="auto">
          <a:xfrm>
            <a:off x="5616575" y="5445224"/>
            <a:ext cx="35274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Geneva" charset="0"/>
              </a:defRPr>
            </a:lvl1pPr>
            <a:lvl2pPr marL="742950" indent="-285750">
              <a:defRPr>
                <a:solidFill>
                  <a:schemeClr val="tx1"/>
                </a:solidFill>
                <a:latin typeface="Arial" panose="020B0604020202020204" pitchFamily="34" charset="0"/>
                <a:cs typeface="Geneva" charset="0"/>
              </a:defRPr>
            </a:lvl2pPr>
            <a:lvl3pPr marL="1143000" indent="-228600">
              <a:defRPr>
                <a:solidFill>
                  <a:schemeClr val="tx1"/>
                </a:solidFill>
                <a:latin typeface="Arial" panose="020B0604020202020204" pitchFamily="34" charset="0"/>
                <a:cs typeface="Geneva" charset="0"/>
              </a:defRPr>
            </a:lvl3pPr>
            <a:lvl4pPr marL="1600200" indent="-228600">
              <a:defRPr>
                <a:solidFill>
                  <a:schemeClr val="tx1"/>
                </a:solidFill>
                <a:latin typeface="Arial" panose="020B0604020202020204" pitchFamily="34" charset="0"/>
                <a:cs typeface="Geneva" charset="0"/>
              </a:defRPr>
            </a:lvl4pPr>
            <a:lvl5pPr marL="2057400" indent="-228600">
              <a:defRPr>
                <a:solidFill>
                  <a:schemeClr val="tx1"/>
                </a:solidFill>
                <a:latin typeface="Arial" panose="020B0604020202020204" pitchFamily="34" charset="0"/>
                <a:cs typeface="Geneva"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Geneva"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Geneva"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Geneva"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Geneva" charset="0"/>
              </a:defRPr>
            </a:lvl9pPr>
          </a:lstStyle>
          <a:p>
            <a:pPr eaLnBrk="1" hangingPunct="1"/>
            <a:r>
              <a:rPr lang="en-US" altLang="fr-FR" sz="1400" b="1" i="1" dirty="0">
                <a:latin typeface="Times New Roman" panose="02020603050405020304" pitchFamily="18" charset="0"/>
                <a:cs typeface="Arial" panose="020B0604020202020204" pitchFamily="34" charset="0"/>
              </a:rPr>
              <a:t>ADWP  EBMT Guidelines BMT 2011 </a:t>
            </a:r>
            <a:endParaRPr lang="fr-FR" altLang="fr-FR" sz="2800" dirty="0">
              <a:latin typeface="Times New Roman" panose="02020603050405020304" pitchFamily="18" charset="0"/>
              <a:cs typeface="Arial" panose="020B0604020202020204" pitchFamily="34" charset="0"/>
            </a:endParaRPr>
          </a:p>
        </p:txBody>
      </p:sp>
      <p:sp>
        <p:nvSpPr>
          <p:cNvPr id="30737" name="Rectangle 16"/>
          <p:cNvSpPr>
            <a:spLocks noChangeArrowheads="1"/>
          </p:cNvSpPr>
          <p:nvPr/>
        </p:nvSpPr>
        <p:spPr bwMode="auto">
          <a:xfrm>
            <a:off x="1206500" y="-26988"/>
            <a:ext cx="1781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Geneva" charset="0"/>
              </a:defRPr>
            </a:lvl1pPr>
            <a:lvl2pPr marL="742950" indent="-285750">
              <a:defRPr>
                <a:solidFill>
                  <a:schemeClr val="tx1"/>
                </a:solidFill>
                <a:latin typeface="Arial" panose="020B0604020202020204" pitchFamily="34" charset="0"/>
                <a:cs typeface="Geneva" charset="0"/>
              </a:defRPr>
            </a:lvl2pPr>
            <a:lvl3pPr marL="1143000" indent="-228600">
              <a:defRPr>
                <a:solidFill>
                  <a:schemeClr val="tx1"/>
                </a:solidFill>
                <a:latin typeface="Arial" panose="020B0604020202020204" pitchFamily="34" charset="0"/>
                <a:cs typeface="Geneva" charset="0"/>
              </a:defRPr>
            </a:lvl3pPr>
            <a:lvl4pPr marL="1600200" indent="-228600">
              <a:defRPr>
                <a:solidFill>
                  <a:schemeClr val="tx1"/>
                </a:solidFill>
                <a:latin typeface="Arial" panose="020B0604020202020204" pitchFamily="34" charset="0"/>
                <a:cs typeface="Geneva" charset="0"/>
              </a:defRPr>
            </a:lvl4pPr>
            <a:lvl5pPr marL="2057400" indent="-228600">
              <a:defRPr>
                <a:solidFill>
                  <a:schemeClr val="tx1"/>
                </a:solidFill>
                <a:latin typeface="Arial" panose="020B0604020202020204" pitchFamily="34" charset="0"/>
                <a:cs typeface="Geneva"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Geneva"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Geneva"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Geneva"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Geneva" charset="0"/>
              </a:defRPr>
            </a:lvl9pPr>
          </a:lstStyle>
          <a:p>
            <a:pPr eaLnBrk="1" hangingPunct="1"/>
            <a:r>
              <a:rPr lang="de-DE" altLang="fr-FR" sz="1600" b="1" dirty="0">
                <a:latin typeface="Times New Roman" panose="02020603050405020304" pitchFamily="18" charset="0"/>
                <a:cs typeface="Arial" panose="020B0604020202020204" pitchFamily="34" charset="0"/>
              </a:rPr>
              <a:t>80-85%start </a:t>
            </a:r>
          </a:p>
        </p:txBody>
      </p:sp>
      <p:sp>
        <p:nvSpPr>
          <p:cNvPr id="19" name="Espace réservé du texte 2"/>
          <p:cNvSpPr txBox="1">
            <a:spLocks/>
          </p:cNvSpPr>
          <p:nvPr/>
        </p:nvSpPr>
        <p:spPr>
          <a:xfrm>
            <a:off x="5220073" y="143945"/>
            <a:ext cx="3816424" cy="609336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fr-FR" sz="1300" dirty="0"/>
          </a:p>
        </p:txBody>
      </p:sp>
      <p:sp>
        <p:nvSpPr>
          <p:cNvPr id="10" name="ZoneTexte 9"/>
          <p:cNvSpPr txBox="1"/>
          <p:nvPr/>
        </p:nvSpPr>
        <p:spPr>
          <a:xfrm>
            <a:off x="5004048" y="311150"/>
            <a:ext cx="3781324" cy="4524315"/>
          </a:xfrm>
          <a:prstGeom prst="rect">
            <a:avLst/>
          </a:prstGeom>
          <a:noFill/>
        </p:spPr>
        <p:txBody>
          <a:bodyPr wrap="square" rtlCol="0">
            <a:spAutoFit/>
          </a:bodyPr>
          <a:lstStyle/>
          <a:p>
            <a:r>
              <a:rPr lang="fr-FR" sz="2400" u="sng" dirty="0"/>
              <a:t>Formes de Sclérose en Plaques </a:t>
            </a:r>
            <a:r>
              <a:rPr lang="fr-FR" sz="2400" dirty="0"/>
              <a:t>:</a:t>
            </a:r>
          </a:p>
          <a:p>
            <a:r>
              <a:rPr lang="fr-FR" sz="2400" dirty="0"/>
              <a:t>-</a:t>
            </a:r>
            <a:r>
              <a:rPr lang="fr-FR" sz="2400" dirty="0">
                <a:solidFill>
                  <a:srgbClr val="FF0000"/>
                </a:solidFill>
              </a:rPr>
              <a:t> Rémittentes (</a:t>
            </a:r>
            <a:r>
              <a:rPr lang="fr-FR" sz="2400" dirty="0" err="1">
                <a:solidFill>
                  <a:srgbClr val="FF0000"/>
                </a:solidFill>
              </a:rPr>
              <a:t>Relapsing-Remitting</a:t>
            </a:r>
            <a:r>
              <a:rPr lang="fr-FR" sz="2400" dirty="0">
                <a:solidFill>
                  <a:srgbClr val="FF0000"/>
                </a:solidFill>
              </a:rPr>
              <a:t> RR)</a:t>
            </a:r>
            <a:r>
              <a:rPr lang="fr-FR" sz="2400" dirty="0"/>
              <a:t>: Évolution selon des phases de poussées (exacerbation des symptômes) et de rémission</a:t>
            </a:r>
          </a:p>
          <a:p>
            <a:pPr>
              <a:buFontTx/>
              <a:buChar char="-"/>
            </a:pPr>
            <a:r>
              <a:rPr lang="fr-FR" sz="2400" dirty="0">
                <a:solidFill>
                  <a:srgbClr val="FF0000"/>
                </a:solidFill>
              </a:rPr>
              <a:t> progressives: </a:t>
            </a:r>
            <a:r>
              <a:rPr lang="fr-FR" sz="2400" dirty="0"/>
              <a:t>Evolution progressive  et continue des symptômes soit d’emblée (PP) soit secondairement (SP)</a:t>
            </a:r>
          </a:p>
        </p:txBody>
      </p:sp>
      <p:sp>
        <p:nvSpPr>
          <p:cNvPr id="11" name="Rectangle 10"/>
          <p:cNvSpPr/>
          <p:nvPr/>
        </p:nvSpPr>
        <p:spPr>
          <a:xfrm>
            <a:off x="7054864" y="6536377"/>
            <a:ext cx="1693600" cy="276999"/>
          </a:xfrm>
          <a:prstGeom prst="rect">
            <a:avLst/>
          </a:prstGeom>
        </p:spPr>
        <p:txBody>
          <a:bodyPr wrap="square">
            <a:spAutoFit/>
          </a:bodyPr>
          <a:lstStyle/>
          <a:p>
            <a:pPr lvl="0"/>
            <a:r>
              <a:rPr lang="fr-FR" sz="1200" i="1" dirty="0">
                <a:solidFill>
                  <a:prstClr val="black"/>
                </a:solidFill>
                <a:latin typeface="Calibri" pitchFamily="34" charset="0"/>
                <a:ea typeface="Geneva" pitchFamily="126" charset="-128"/>
              </a:rPr>
              <a:t>Copyright </a:t>
            </a:r>
            <a:r>
              <a:rPr lang="fr-FR" sz="1200" i="1" dirty="0" smtClean="0">
                <a:solidFill>
                  <a:prstClr val="black"/>
                </a:solidFill>
                <a:latin typeface="Calibri" pitchFamily="34" charset="0"/>
                <a:ea typeface="Geneva" pitchFamily="126" charset="-128"/>
              </a:rPr>
              <a:t>2016 </a:t>
            </a:r>
            <a:r>
              <a:rPr lang="fr-FR" sz="1200" i="1" dirty="0">
                <a:solidFill>
                  <a:prstClr val="black"/>
                </a:solidFill>
                <a:latin typeface="Calibri" pitchFamily="34" charset="0"/>
                <a:ea typeface="Geneva" pitchFamily="126" charset="-128"/>
              </a:rPr>
              <a:t>MATHEC</a:t>
            </a:r>
            <a:endParaRPr lang="fr-FR" dirty="0">
              <a:solidFill>
                <a:prstClr val="black"/>
              </a:solidFill>
              <a:latin typeface="Calibri" pitchFamily="34" charset="0"/>
              <a:ea typeface="Geneva" pitchFamily="126" charset="-128"/>
            </a:endParaRPr>
          </a:p>
        </p:txBody>
      </p:sp>
      <p:pic>
        <p:nvPicPr>
          <p:cNvPr id="1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63981" y="6420237"/>
            <a:ext cx="1238750" cy="423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diapo 13 s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822432" y="6536432"/>
            <a:ext cx="321568" cy="321568"/>
          </a:xfrm>
          <a:prstGeom prst="rect">
            <a:avLst/>
          </a:prstGeom>
        </p:spPr>
      </p:pic>
    </p:spTree>
    <p:extLst>
      <p:ext uri="{BB962C8B-B14F-4D97-AF65-F5344CB8AC3E}">
        <p14:creationId xmlns:p14="http://schemas.microsoft.com/office/powerpoint/2010/main" val="2601612082"/>
      </p:ext>
    </p:extLst>
  </p:cSld>
  <p:clrMapOvr>
    <a:masterClrMapping/>
  </p:clrMapOvr>
  <mc:AlternateContent xmlns:mc="http://schemas.openxmlformats.org/markup-compatibility/2006" xmlns:p14="http://schemas.microsoft.com/office/powerpoint/2010/main">
    <mc:Choice Requires="p14">
      <p:transition spd="slow" p14:dur="2000" advTm="37000"/>
    </mc:Choice>
    <mc:Fallback xmlns="">
      <p:transition spd="slow" advTm="3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366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Segnaposto testo 4"/>
          <p:cNvSpPr>
            <a:spLocks noGrp="1"/>
          </p:cNvSpPr>
          <p:nvPr>
            <p:ph type="body" sz="quarter" idx="12"/>
          </p:nvPr>
        </p:nvSpPr>
        <p:spPr>
          <a:xfrm>
            <a:off x="71438" y="92075"/>
            <a:ext cx="8782050" cy="881063"/>
          </a:xfrm>
        </p:spPr>
        <p:txBody>
          <a:bodyPr>
            <a:normAutofit fontScale="77500" lnSpcReduction="20000"/>
          </a:bodyPr>
          <a:lstStyle/>
          <a:p>
            <a:pPr algn="ctr"/>
            <a:r>
              <a:rPr lang="en-US" altLang="fr-FR" b="1" dirty="0" err="1"/>
              <a:t>Efficacité</a:t>
            </a:r>
            <a:r>
              <a:rPr lang="en-US" altLang="fr-FR" b="1" dirty="0"/>
              <a:t> de l’ AUTOGREFFE de CSHP au </a:t>
            </a:r>
            <a:r>
              <a:rPr lang="en-US" altLang="fr-FR" b="1" dirty="0" err="1"/>
              <a:t>cours</a:t>
            </a:r>
            <a:r>
              <a:rPr lang="en-US" altLang="fr-FR" b="1" dirty="0"/>
              <a:t> de la SEP </a:t>
            </a:r>
            <a:r>
              <a:rPr lang="en-US" altLang="fr-FR" b="1" dirty="0" err="1"/>
              <a:t>est</a:t>
            </a:r>
            <a:r>
              <a:rPr lang="en-US" altLang="fr-FR" b="1" dirty="0"/>
              <a:t> </a:t>
            </a:r>
            <a:r>
              <a:rPr lang="en-US" altLang="fr-FR" b="1" dirty="0" err="1"/>
              <a:t>fonction</a:t>
            </a:r>
            <a:r>
              <a:rPr lang="en-US" altLang="fr-FR" b="1" dirty="0"/>
              <a:t> </a:t>
            </a:r>
          </a:p>
          <a:p>
            <a:pPr marL="342900" indent="-342900" algn="ctr">
              <a:buFont typeface="Arial" panose="020B0604020202020204" pitchFamily="34" charset="0"/>
              <a:buChar char="•"/>
            </a:pPr>
            <a:r>
              <a:rPr lang="en-US" altLang="fr-FR" b="1" dirty="0"/>
              <a:t>Du type de SEP =&gt; </a:t>
            </a:r>
            <a:r>
              <a:rPr lang="en-US" altLang="fr-FR" b="1" dirty="0">
                <a:solidFill>
                  <a:srgbClr val="FF0000"/>
                </a:solidFill>
              </a:rPr>
              <a:t>Indication </a:t>
            </a:r>
            <a:r>
              <a:rPr lang="en-US" altLang="fr-FR" b="1" dirty="0" err="1">
                <a:solidFill>
                  <a:srgbClr val="FF0000"/>
                </a:solidFill>
              </a:rPr>
              <a:t>seulement</a:t>
            </a:r>
            <a:r>
              <a:rPr lang="en-US" altLang="fr-FR" b="1" dirty="0">
                <a:solidFill>
                  <a:srgbClr val="FF0000"/>
                </a:solidFill>
              </a:rPr>
              <a:t> </a:t>
            </a:r>
            <a:r>
              <a:rPr lang="en-US" altLang="fr-FR" b="1" dirty="0" err="1">
                <a:solidFill>
                  <a:srgbClr val="FF0000"/>
                </a:solidFill>
              </a:rPr>
              <a:t>si</a:t>
            </a:r>
            <a:r>
              <a:rPr lang="en-US" altLang="fr-FR" b="1" dirty="0">
                <a:solidFill>
                  <a:srgbClr val="FF0000"/>
                </a:solidFill>
              </a:rPr>
              <a:t> </a:t>
            </a:r>
            <a:r>
              <a:rPr lang="en-US" altLang="fr-FR" b="1" dirty="0" err="1">
                <a:solidFill>
                  <a:srgbClr val="FF0000"/>
                </a:solidFill>
              </a:rPr>
              <a:t>forme</a:t>
            </a:r>
            <a:r>
              <a:rPr lang="en-US" altLang="fr-FR" b="1" dirty="0">
                <a:solidFill>
                  <a:srgbClr val="FF0000"/>
                </a:solidFill>
              </a:rPr>
              <a:t> avec </a:t>
            </a:r>
            <a:r>
              <a:rPr lang="en-US" altLang="fr-FR" b="1" dirty="0" err="1">
                <a:solidFill>
                  <a:srgbClr val="FF0000"/>
                </a:solidFill>
              </a:rPr>
              <a:t>Rechute</a:t>
            </a:r>
            <a:r>
              <a:rPr lang="en-US" altLang="fr-FR" b="1" dirty="0">
                <a:solidFill>
                  <a:srgbClr val="FF0000"/>
                </a:solidFill>
              </a:rPr>
              <a:t> et </a:t>
            </a:r>
            <a:r>
              <a:rPr lang="en-US" altLang="fr-FR" b="1" dirty="0" err="1">
                <a:solidFill>
                  <a:srgbClr val="FF0000"/>
                </a:solidFill>
              </a:rPr>
              <a:t>Rémissions</a:t>
            </a:r>
            <a:r>
              <a:rPr lang="en-US" altLang="fr-FR" b="1" dirty="0">
                <a:solidFill>
                  <a:srgbClr val="FF0000"/>
                </a:solidFill>
              </a:rPr>
              <a:t> (RR)</a:t>
            </a:r>
          </a:p>
          <a:p>
            <a:pPr marL="1438275" indent="-358775">
              <a:buFont typeface="Arial" panose="020B0604020202020204" pitchFamily="34" charset="0"/>
              <a:buChar char="•"/>
            </a:pPr>
            <a:r>
              <a:rPr lang="en-US" altLang="fr-FR" b="1" dirty="0">
                <a:solidFill>
                  <a:schemeClr val="tx2"/>
                </a:solidFill>
              </a:rPr>
              <a:t>De la </a:t>
            </a:r>
            <a:r>
              <a:rPr lang="en-US" altLang="fr-FR" b="1" dirty="0" err="1">
                <a:solidFill>
                  <a:schemeClr val="tx2"/>
                </a:solidFill>
              </a:rPr>
              <a:t>durée</a:t>
            </a:r>
            <a:r>
              <a:rPr lang="en-US" altLang="fr-FR" b="1" dirty="0">
                <a:solidFill>
                  <a:schemeClr val="tx2"/>
                </a:solidFill>
              </a:rPr>
              <a:t> de la SEP =&gt;  </a:t>
            </a:r>
            <a:r>
              <a:rPr lang="en-US" altLang="fr-FR" b="1" dirty="0" err="1">
                <a:solidFill>
                  <a:srgbClr val="FF0000"/>
                </a:solidFill>
              </a:rPr>
              <a:t>Greffes</a:t>
            </a:r>
            <a:r>
              <a:rPr lang="en-US" altLang="fr-FR" b="1" dirty="0">
                <a:solidFill>
                  <a:srgbClr val="FF0000"/>
                </a:solidFill>
              </a:rPr>
              <a:t>  plus </a:t>
            </a:r>
            <a:r>
              <a:rPr lang="en-US" altLang="fr-FR" b="1" dirty="0" err="1">
                <a:solidFill>
                  <a:srgbClr val="FF0000"/>
                </a:solidFill>
              </a:rPr>
              <a:t>précoces</a:t>
            </a:r>
            <a:r>
              <a:rPr lang="en-US" altLang="fr-FR" b="1" dirty="0">
                <a:solidFill>
                  <a:srgbClr val="FF0000"/>
                </a:solidFill>
              </a:rPr>
              <a:t> </a:t>
            </a:r>
            <a:r>
              <a:rPr lang="en-US" altLang="fr-FR" b="1" dirty="0" err="1">
                <a:solidFill>
                  <a:srgbClr val="FF0000"/>
                </a:solidFill>
              </a:rPr>
              <a:t>avant</a:t>
            </a:r>
            <a:r>
              <a:rPr lang="en-US" altLang="fr-FR" b="1" dirty="0">
                <a:solidFill>
                  <a:srgbClr val="FF0000"/>
                </a:solidFill>
              </a:rPr>
              <a:t> </a:t>
            </a:r>
            <a:r>
              <a:rPr lang="en-US" altLang="fr-FR" b="1" dirty="0" err="1">
                <a:solidFill>
                  <a:srgbClr val="FF0000"/>
                </a:solidFill>
              </a:rPr>
              <a:t>lésions</a:t>
            </a:r>
            <a:r>
              <a:rPr lang="en-US" altLang="fr-FR" b="1" dirty="0">
                <a:solidFill>
                  <a:srgbClr val="FF0000"/>
                </a:solidFill>
              </a:rPr>
              <a:t> </a:t>
            </a:r>
            <a:r>
              <a:rPr lang="en-US" altLang="fr-FR" b="1" dirty="0" err="1">
                <a:solidFill>
                  <a:srgbClr val="FF0000"/>
                </a:solidFill>
              </a:rPr>
              <a:t>irréversibles</a:t>
            </a:r>
            <a:r>
              <a:rPr lang="en-US" altLang="fr-FR" b="1" dirty="0">
                <a:solidFill>
                  <a:srgbClr val="FF0000"/>
                </a:solidFill>
              </a:rPr>
              <a:t> (SP)</a:t>
            </a:r>
          </a:p>
        </p:txBody>
      </p:sp>
      <p:pic>
        <p:nvPicPr>
          <p:cNvPr id="4096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1010131"/>
            <a:ext cx="4406055" cy="268739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0965" name="CasellaDiTesto 7"/>
          <p:cNvSpPr txBox="1">
            <a:spLocks noChangeArrowheads="1"/>
          </p:cNvSpPr>
          <p:nvPr/>
        </p:nvSpPr>
        <p:spPr bwMode="auto">
          <a:xfrm>
            <a:off x="1691680" y="3501008"/>
            <a:ext cx="295232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fr-FR" sz="900" i="1" dirty="0" err="1"/>
              <a:t>Burman,J</a:t>
            </a:r>
            <a:r>
              <a:rPr lang="en-US" altLang="fr-FR" sz="900" i="1" dirty="0"/>
              <a:t> J </a:t>
            </a:r>
            <a:r>
              <a:rPr lang="en-US" altLang="fr-FR" sz="900" i="1" dirty="0" err="1"/>
              <a:t>Neurol</a:t>
            </a:r>
            <a:r>
              <a:rPr lang="en-US" altLang="fr-FR" sz="900" i="1" dirty="0"/>
              <a:t> </a:t>
            </a:r>
            <a:r>
              <a:rPr lang="en-US" altLang="fr-FR" sz="900" i="1" dirty="0" err="1"/>
              <a:t>Neurosurg</a:t>
            </a:r>
            <a:r>
              <a:rPr lang="en-US" altLang="fr-FR" sz="900" i="1" dirty="0"/>
              <a:t> Psychiatry 2014</a:t>
            </a:r>
            <a:endParaRPr lang="en-US" altLang="fr-FR" sz="900" dirty="0"/>
          </a:p>
        </p:txBody>
      </p:sp>
      <p:pic>
        <p:nvPicPr>
          <p:cNvPr id="4096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9653" y="3705200"/>
            <a:ext cx="4404355" cy="279553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0969" name="CasellaDiTesto 11"/>
          <p:cNvSpPr txBox="1">
            <a:spLocks noChangeArrowheads="1"/>
          </p:cNvSpPr>
          <p:nvPr/>
        </p:nvSpPr>
        <p:spPr bwMode="auto">
          <a:xfrm>
            <a:off x="2771800" y="6525344"/>
            <a:ext cx="1944216"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fr-FR" sz="800" i="1" dirty="0" err="1"/>
              <a:t>Mancardi</a:t>
            </a:r>
            <a:r>
              <a:rPr lang="en-US" altLang="fr-FR" sz="800" i="1" dirty="0"/>
              <a:t> G, Lancet </a:t>
            </a:r>
            <a:r>
              <a:rPr lang="en-US" altLang="fr-FR" sz="800" i="1" dirty="0" err="1"/>
              <a:t>Neurol</a:t>
            </a:r>
            <a:r>
              <a:rPr lang="en-US" altLang="fr-FR" sz="800" i="1" dirty="0"/>
              <a:t> 2008 </a:t>
            </a:r>
            <a:endParaRPr lang="en-US" altLang="fr-FR" sz="800" dirty="0"/>
          </a:p>
        </p:txBody>
      </p:sp>
      <p:pic>
        <p:nvPicPr>
          <p:cNvPr id="40970"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88024" y="2636912"/>
            <a:ext cx="4217987" cy="261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1" name="CasellaDiTesto 88"/>
          <p:cNvSpPr txBox="1">
            <a:spLocks noChangeArrowheads="1"/>
          </p:cNvSpPr>
          <p:nvPr/>
        </p:nvSpPr>
        <p:spPr bwMode="auto">
          <a:xfrm>
            <a:off x="7524328" y="5301208"/>
            <a:ext cx="14643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fr-FR" sz="800" i="1" dirty="0" err="1"/>
              <a:t>Muraro</a:t>
            </a:r>
            <a:r>
              <a:rPr lang="en-US" altLang="fr-FR" sz="800" i="1" dirty="0"/>
              <a:t> P et Al, EBMT 2014</a:t>
            </a:r>
            <a:endParaRPr lang="en-US" altLang="fr-FR" sz="800" dirty="0"/>
          </a:p>
        </p:txBody>
      </p:sp>
      <p:sp>
        <p:nvSpPr>
          <p:cNvPr id="9" name="Rectangle 8"/>
          <p:cNvSpPr/>
          <p:nvPr/>
        </p:nvSpPr>
        <p:spPr>
          <a:xfrm>
            <a:off x="7126872" y="6281444"/>
            <a:ext cx="1693600" cy="276999"/>
          </a:xfrm>
          <a:prstGeom prst="rect">
            <a:avLst/>
          </a:prstGeom>
        </p:spPr>
        <p:txBody>
          <a:bodyPr wrap="square">
            <a:spAutoFit/>
          </a:bodyPr>
          <a:lstStyle/>
          <a:p>
            <a:pPr lvl="0"/>
            <a:r>
              <a:rPr lang="fr-FR" sz="1200" i="1" dirty="0">
                <a:solidFill>
                  <a:prstClr val="black"/>
                </a:solidFill>
                <a:latin typeface="Calibri" pitchFamily="34" charset="0"/>
                <a:ea typeface="Geneva" pitchFamily="126" charset="-128"/>
              </a:rPr>
              <a:t>Copyright </a:t>
            </a:r>
            <a:r>
              <a:rPr lang="fr-FR" sz="1200" i="1" dirty="0" smtClean="0">
                <a:solidFill>
                  <a:prstClr val="black"/>
                </a:solidFill>
                <a:latin typeface="Calibri" pitchFamily="34" charset="0"/>
                <a:ea typeface="Geneva" pitchFamily="126" charset="-128"/>
              </a:rPr>
              <a:t>2016 </a:t>
            </a:r>
            <a:r>
              <a:rPr lang="fr-FR" sz="1200" i="1" dirty="0">
                <a:solidFill>
                  <a:prstClr val="black"/>
                </a:solidFill>
                <a:latin typeface="Calibri" pitchFamily="34" charset="0"/>
                <a:ea typeface="Geneva" pitchFamily="126" charset="-128"/>
              </a:rPr>
              <a:t>MATHEC</a:t>
            </a:r>
            <a:endParaRPr lang="fr-FR" dirty="0">
              <a:solidFill>
                <a:prstClr val="black"/>
              </a:solidFill>
              <a:latin typeface="Calibri" pitchFamily="34" charset="0"/>
              <a:ea typeface="Geneva" pitchFamily="126" charset="-128"/>
            </a:endParaRPr>
          </a:p>
        </p:txBody>
      </p:sp>
      <p:pic>
        <p:nvPicPr>
          <p:cNvPr id="10"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35989" y="6165304"/>
            <a:ext cx="1238750" cy="423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1331640" y="5661248"/>
            <a:ext cx="2160240" cy="369332"/>
          </a:xfrm>
          <a:prstGeom prst="rect">
            <a:avLst/>
          </a:prstGeom>
          <a:noFill/>
        </p:spPr>
        <p:txBody>
          <a:bodyPr wrap="square" rtlCol="0">
            <a:spAutoFit/>
          </a:bodyPr>
          <a:lstStyle/>
          <a:p>
            <a:r>
              <a:rPr lang="fr-FR" dirty="0"/>
              <a:t>Evolution post greffe</a:t>
            </a:r>
          </a:p>
        </p:txBody>
      </p:sp>
      <p:pic>
        <p:nvPicPr>
          <p:cNvPr id="6" name="diapo 14 s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8785920" y="6499920"/>
            <a:ext cx="358080" cy="358080"/>
          </a:xfrm>
          <a:prstGeom prst="rect">
            <a:avLst/>
          </a:prstGeom>
        </p:spPr>
      </p:pic>
    </p:spTree>
    <p:extLst>
      <p:ext uri="{BB962C8B-B14F-4D97-AF65-F5344CB8AC3E}">
        <p14:creationId xmlns:p14="http://schemas.microsoft.com/office/powerpoint/2010/main" val="2329729642"/>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247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83977" y="-26987"/>
            <a:ext cx="9053672" cy="647675"/>
          </a:xfrm>
        </p:spPr>
        <p:txBody>
          <a:bodyPr/>
          <a:lstStyle/>
          <a:p>
            <a:r>
              <a:rPr lang="fr-FR" sz="3200" b="1" dirty="0">
                <a:solidFill>
                  <a:schemeClr val="tx2">
                    <a:lumMod val="60000"/>
                    <a:lumOff val="40000"/>
                  </a:schemeClr>
                </a:solidFill>
              </a:rPr>
              <a:t>3- Maladie de </a:t>
            </a:r>
            <a:r>
              <a:rPr lang="fr-FR" sz="3200" b="1" dirty="0" err="1">
                <a:solidFill>
                  <a:schemeClr val="tx2">
                    <a:lumMod val="60000"/>
                    <a:lumOff val="40000"/>
                  </a:schemeClr>
                </a:solidFill>
              </a:rPr>
              <a:t>Crohn</a:t>
            </a:r>
            <a:r>
              <a:rPr lang="fr-FR" sz="3200" b="1" dirty="0">
                <a:solidFill>
                  <a:schemeClr val="tx2">
                    <a:lumMod val="60000"/>
                    <a:lumOff val="40000"/>
                  </a:schemeClr>
                </a:solidFill>
              </a:rPr>
              <a:t> :</a:t>
            </a:r>
            <a:endParaRPr lang="en-GB" altLang="fr-FR" sz="3200" b="1" dirty="0">
              <a:solidFill>
                <a:schemeClr val="accent2"/>
              </a:solidFill>
              <a:latin typeface="Arial" pitchFamily="34" charset="0"/>
            </a:endParaRPr>
          </a:p>
        </p:txBody>
      </p:sp>
      <p:sp>
        <p:nvSpPr>
          <p:cNvPr id="7171" name="Freeform 6"/>
          <p:cNvSpPr>
            <a:spLocks/>
          </p:cNvSpPr>
          <p:nvPr/>
        </p:nvSpPr>
        <p:spPr bwMode="auto">
          <a:xfrm>
            <a:off x="4273550" y="1036638"/>
            <a:ext cx="168275" cy="47625"/>
          </a:xfrm>
          <a:custGeom>
            <a:avLst/>
            <a:gdLst>
              <a:gd name="T0" fmla="*/ 2147483646 w 120"/>
              <a:gd name="T1" fmla="*/ 2147483646 h 30"/>
              <a:gd name="T2" fmla="*/ 2147483646 w 120"/>
              <a:gd name="T3" fmla="*/ 2147483646 h 30"/>
              <a:gd name="T4" fmla="*/ 2147483646 w 120"/>
              <a:gd name="T5" fmla="*/ 2147483646 h 30"/>
              <a:gd name="T6" fmla="*/ 2147483646 w 120"/>
              <a:gd name="T7" fmla="*/ 2147483646 h 30"/>
              <a:gd name="T8" fmla="*/ 2147483646 w 120"/>
              <a:gd name="T9" fmla="*/ 2147483646 h 30"/>
              <a:gd name="T10" fmla="*/ 2147483646 w 120"/>
              <a:gd name="T11" fmla="*/ 2147483646 h 30"/>
              <a:gd name="T12" fmla="*/ 2147483646 w 120"/>
              <a:gd name="T13" fmla="*/ 2147483646 h 30"/>
              <a:gd name="T14" fmla="*/ 2147483646 w 120"/>
              <a:gd name="T15" fmla="*/ 2147483646 h 30"/>
              <a:gd name="T16" fmla="*/ 2147483646 w 120"/>
              <a:gd name="T17" fmla="*/ 2147483646 h 30"/>
              <a:gd name="T18" fmla="*/ 2147483646 w 120"/>
              <a:gd name="T19" fmla="*/ 2147483646 h 30"/>
              <a:gd name="T20" fmla="*/ 2147483646 w 120"/>
              <a:gd name="T21" fmla="*/ 2147483646 h 30"/>
              <a:gd name="T22" fmla="*/ 2147483646 w 120"/>
              <a:gd name="T23" fmla="*/ 2147483646 h 30"/>
              <a:gd name="T24" fmla="*/ 2147483646 w 120"/>
              <a:gd name="T25" fmla="*/ 2147483646 h 30"/>
              <a:gd name="T26" fmla="*/ 2147483646 w 120"/>
              <a:gd name="T27" fmla="*/ 2147483646 h 30"/>
              <a:gd name="T28" fmla="*/ 2147483646 w 120"/>
              <a:gd name="T29" fmla="*/ 2147483646 h 30"/>
              <a:gd name="T30" fmla="*/ 2147483646 w 120"/>
              <a:gd name="T31" fmla="*/ 2147483646 h 30"/>
              <a:gd name="T32" fmla="*/ 2147483646 w 120"/>
              <a:gd name="T33" fmla="*/ 2147483646 h 30"/>
              <a:gd name="T34" fmla="*/ 2147483646 w 120"/>
              <a:gd name="T35" fmla="*/ 0 h 30"/>
              <a:gd name="T36" fmla="*/ 2147483646 w 120"/>
              <a:gd name="T37" fmla="*/ 2147483646 h 30"/>
              <a:gd name="T38" fmla="*/ 2147483646 w 120"/>
              <a:gd name="T39" fmla="*/ 2147483646 h 30"/>
              <a:gd name="T40" fmla="*/ 2147483646 w 120"/>
              <a:gd name="T41" fmla="*/ 2147483646 h 30"/>
              <a:gd name="T42" fmla="*/ 2147483646 w 120"/>
              <a:gd name="T43" fmla="*/ 2147483646 h 30"/>
              <a:gd name="T44" fmla="*/ 2147483646 w 120"/>
              <a:gd name="T45" fmla="*/ 2147483646 h 30"/>
              <a:gd name="T46" fmla="*/ 2147483646 w 120"/>
              <a:gd name="T47" fmla="*/ 2147483646 h 30"/>
              <a:gd name="T48" fmla="*/ 2147483646 w 120"/>
              <a:gd name="T49" fmla="*/ 2147483646 h 30"/>
              <a:gd name="T50" fmla="*/ 2147483646 w 120"/>
              <a:gd name="T51" fmla="*/ 2147483646 h 30"/>
              <a:gd name="T52" fmla="*/ 2147483646 w 120"/>
              <a:gd name="T53" fmla="*/ 2147483646 h 30"/>
              <a:gd name="T54" fmla="*/ 2147483646 w 120"/>
              <a:gd name="T55" fmla="*/ 2147483646 h 30"/>
              <a:gd name="T56" fmla="*/ 2147483646 w 120"/>
              <a:gd name="T57" fmla="*/ 2147483646 h 30"/>
              <a:gd name="T58" fmla="*/ 2147483646 w 120"/>
              <a:gd name="T59" fmla="*/ 2147483646 h 30"/>
              <a:gd name="T60" fmla="*/ 2147483646 w 120"/>
              <a:gd name="T61" fmla="*/ 2147483646 h 30"/>
              <a:gd name="T62" fmla="*/ 2147483646 w 120"/>
              <a:gd name="T63" fmla="*/ 2147483646 h 30"/>
              <a:gd name="T64" fmla="*/ 2147483646 w 120"/>
              <a:gd name="T65" fmla="*/ 2147483646 h 30"/>
              <a:gd name="T66" fmla="*/ 0 w 120"/>
              <a:gd name="T67" fmla="*/ 2147483646 h 30"/>
              <a:gd name="T68" fmla="*/ 2147483646 w 120"/>
              <a:gd name="T69" fmla="*/ 2147483646 h 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0"/>
              <a:gd name="T106" fmla="*/ 0 h 30"/>
              <a:gd name="T107" fmla="*/ 120 w 120"/>
              <a:gd name="T108" fmla="*/ 30 h 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0" h="30">
                <a:moveTo>
                  <a:pt x="1" y="29"/>
                </a:moveTo>
                <a:lnTo>
                  <a:pt x="5" y="27"/>
                </a:lnTo>
                <a:lnTo>
                  <a:pt x="11" y="26"/>
                </a:lnTo>
                <a:lnTo>
                  <a:pt x="17" y="24"/>
                </a:lnTo>
                <a:lnTo>
                  <a:pt x="23" y="24"/>
                </a:lnTo>
                <a:lnTo>
                  <a:pt x="31" y="23"/>
                </a:lnTo>
                <a:lnTo>
                  <a:pt x="39" y="21"/>
                </a:lnTo>
                <a:lnTo>
                  <a:pt x="47" y="20"/>
                </a:lnTo>
                <a:lnTo>
                  <a:pt x="55" y="19"/>
                </a:lnTo>
                <a:lnTo>
                  <a:pt x="63" y="18"/>
                </a:lnTo>
                <a:lnTo>
                  <a:pt x="71" y="16"/>
                </a:lnTo>
                <a:lnTo>
                  <a:pt x="80" y="15"/>
                </a:lnTo>
                <a:lnTo>
                  <a:pt x="88" y="13"/>
                </a:lnTo>
                <a:lnTo>
                  <a:pt x="96" y="11"/>
                </a:lnTo>
                <a:lnTo>
                  <a:pt x="105" y="9"/>
                </a:lnTo>
                <a:lnTo>
                  <a:pt x="113" y="5"/>
                </a:lnTo>
                <a:lnTo>
                  <a:pt x="119" y="2"/>
                </a:lnTo>
                <a:lnTo>
                  <a:pt x="118" y="0"/>
                </a:lnTo>
                <a:lnTo>
                  <a:pt x="111" y="3"/>
                </a:lnTo>
                <a:lnTo>
                  <a:pt x="104" y="5"/>
                </a:lnTo>
                <a:lnTo>
                  <a:pt x="96" y="8"/>
                </a:lnTo>
                <a:lnTo>
                  <a:pt x="87" y="10"/>
                </a:lnTo>
                <a:lnTo>
                  <a:pt x="79" y="12"/>
                </a:lnTo>
                <a:lnTo>
                  <a:pt x="70" y="14"/>
                </a:lnTo>
                <a:lnTo>
                  <a:pt x="62" y="15"/>
                </a:lnTo>
                <a:lnTo>
                  <a:pt x="54" y="16"/>
                </a:lnTo>
                <a:lnTo>
                  <a:pt x="46" y="17"/>
                </a:lnTo>
                <a:lnTo>
                  <a:pt x="38" y="19"/>
                </a:lnTo>
                <a:lnTo>
                  <a:pt x="30" y="20"/>
                </a:lnTo>
                <a:lnTo>
                  <a:pt x="23" y="21"/>
                </a:lnTo>
                <a:lnTo>
                  <a:pt x="16" y="22"/>
                </a:lnTo>
                <a:lnTo>
                  <a:pt x="10" y="24"/>
                </a:lnTo>
                <a:lnTo>
                  <a:pt x="5" y="25"/>
                </a:lnTo>
                <a:lnTo>
                  <a:pt x="0" y="27"/>
                </a:lnTo>
                <a:lnTo>
                  <a:pt x="1" y="29"/>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7172" name="Freeform 7"/>
          <p:cNvSpPr>
            <a:spLocks/>
          </p:cNvSpPr>
          <p:nvPr/>
        </p:nvSpPr>
        <p:spPr bwMode="auto">
          <a:xfrm>
            <a:off x="4159250" y="1087438"/>
            <a:ext cx="109538" cy="120650"/>
          </a:xfrm>
          <a:custGeom>
            <a:avLst/>
            <a:gdLst>
              <a:gd name="T0" fmla="*/ 2147483646 w 78"/>
              <a:gd name="T1" fmla="*/ 2147483646 h 76"/>
              <a:gd name="T2" fmla="*/ 2147483646 w 78"/>
              <a:gd name="T3" fmla="*/ 2147483646 h 76"/>
              <a:gd name="T4" fmla="*/ 2147483646 w 78"/>
              <a:gd name="T5" fmla="*/ 2147483646 h 76"/>
              <a:gd name="T6" fmla="*/ 2147483646 w 78"/>
              <a:gd name="T7" fmla="*/ 2147483646 h 76"/>
              <a:gd name="T8" fmla="*/ 2147483646 w 78"/>
              <a:gd name="T9" fmla="*/ 2147483646 h 76"/>
              <a:gd name="T10" fmla="*/ 2147483646 w 78"/>
              <a:gd name="T11" fmla="*/ 2147483646 h 76"/>
              <a:gd name="T12" fmla="*/ 2147483646 w 78"/>
              <a:gd name="T13" fmla="*/ 2147483646 h 76"/>
              <a:gd name="T14" fmla="*/ 2147483646 w 78"/>
              <a:gd name="T15" fmla="*/ 2147483646 h 76"/>
              <a:gd name="T16" fmla="*/ 2147483646 w 78"/>
              <a:gd name="T17" fmla="*/ 2147483646 h 76"/>
              <a:gd name="T18" fmla="*/ 2147483646 w 78"/>
              <a:gd name="T19" fmla="*/ 2147483646 h 76"/>
              <a:gd name="T20" fmla="*/ 2147483646 w 78"/>
              <a:gd name="T21" fmla="*/ 2147483646 h 76"/>
              <a:gd name="T22" fmla="*/ 2147483646 w 78"/>
              <a:gd name="T23" fmla="*/ 2147483646 h 76"/>
              <a:gd name="T24" fmla="*/ 2147483646 w 78"/>
              <a:gd name="T25" fmla="*/ 2147483646 h 76"/>
              <a:gd name="T26" fmla="*/ 2147483646 w 78"/>
              <a:gd name="T27" fmla="*/ 2147483646 h 76"/>
              <a:gd name="T28" fmla="*/ 2147483646 w 78"/>
              <a:gd name="T29" fmla="*/ 2147483646 h 76"/>
              <a:gd name="T30" fmla="*/ 2147483646 w 78"/>
              <a:gd name="T31" fmla="*/ 2147483646 h 76"/>
              <a:gd name="T32" fmla="*/ 2147483646 w 78"/>
              <a:gd name="T33" fmla="*/ 2147483646 h 76"/>
              <a:gd name="T34" fmla="*/ 2147483646 w 78"/>
              <a:gd name="T35" fmla="*/ 0 h 76"/>
              <a:gd name="T36" fmla="*/ 2147483646 w 78"/>
              <a:gd name="T37" fmla="*/ 2147483646 h 76"/>
              <a:gd name="T38" fmla="*/ 2147483646 w 78"/>
              <a:gd name="T39" fmla="*/ 2147483646 h 76"/>
              <a:gd name="T40" fmla="*/ 2147483646 w 78"/>
              <a:gd name="T41" fmla="*/ 2147483646 h 76"/>
              <a:gd name="T42" fmla="*/ 2147483646 w 78"/>
              <a:gd name="T43" fmla="*/ 2147483646 h 76"/>
              <a:gd name="T44" fmla="*/ 2147483646 w 78"/>
              <a:gd name="T45" fmla="*/ 2147483646 h 76"/>
              <a:gd name="T46" fmla="*/ 2147483646 w 78"/>
              <a:gd name="T47" fmla="*/ 2147483646 h 76"/>
              <a:gd name="T48" fmla="*/ 2147483646 w 78"/>
              <a:gd name="T49" fmla="*/ 2147483646 h 76"/>
              <a:gd name="T50" fmla="*/ 2147483646 w 78"/>
              <a:gd name="T51" fmla="*/ 2147483646 h 76"/>
              <a:gd name="T52" fmla="*/ 2147483646 w 78"/>
              <a:gd name="T53" fmla="*/ 2147483646 h 76"/>
              <a:gd name="T54" fmla="*/ 2147483646 w 78"/>
              <a:gd name="T55" fmla="*/ 2147483646 h 76"/>
              <a:gd name="T56" fmla="*/ 2147483646 w 78"/>
              <a:gd name="T57" fmla="*/ 2147483646 h 76"/>
              <a:gd name="T58" fmla="*/ 2147483646 w 78"/>
              <a:gd name="T59" fmla="*/ 2147483646 h 76"/>
              <a:gd name="T60" fmla="*/ 2147483646 w 78"/>
              <a:gd name="T61" fmla="*/ 2147483646 h 76"/>
              <a:gd name="T62" fmla="*/ 2147483646 w 78"/>
              <a:gd name="T63" fmla="*/ 2147483646 h 76"/>
              <a:gd name="T64" fmla="*/ 2147483646 w 78"/>
              <a:gd name="T65" fmla="*/ 2147483646 h 76"/>
              <a:gd name="T66" fmla="*/ 0 w 78"/>
              <a:gd name="T67" fmla="*/ 2147483646 h 76"/>
              <a:gd name="T68" fmla="*/ 2147483646 w 78"/>
              <a:gd name="T69" fmla="*/ 2147483646 h 7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8"/>
              <a:gd name="T106" fmla="*/ 0 h 76"/>
              <a:gd name="T107" fmla="*/ 78 w 78"/>
              <a:gd name="T108" fmla="*/ 76 h 7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8" h="76">
                <a:moveTo>
                  <a:pt x="4" y="75"/>
                </a:moveTo>
                <a:lnTo>
                  <a:pt x="4" y="72"/>
                </a:lnTo>
                <a:lnTo>
                  <a:pt x="6" y="68"/>
                </a:lnTo>
                <a:lnTo>
                  <a:pt x="10" y="64"/>
                </a:lnTo>
                <a:lnTo>
                  <a:pt x="13" y="58"/>
                </a:lnTo>
                <a:lnTo>
                  <a:pt x="18" y="54"/>
                </a:lnTo>
                <a:lnTo>
                  <a:pt x="22" y="48"/>
                </a:lnTo>
                <a:lnTo>
                  <a:pt x="27" y="43"/>
                </a:lnTo>
                <a:lnTo>
                  <a:pt x="32" y="38"/>
                </a:lnTo>
                <a:lnTo>
                  <a:pt x="39" y="32"/>
                </a:lnTo>
                <a:lnTo>
                  <a:pt x="44" y="27"/>
                </a:lnTo>
                <a:lnTo>
                  <a:pt x="50" y="22"/>
                </a:lnTo>
                <a:lnTo>
                  <a:pt x="55" y="17"/>
                </a:lnTo>
                <a:lnTo>
                  <a:pt x="61" y="12"/>
                </a:lnTo>
                <a:lnTo>
                  <a:pt x="67" y="9"/>
                </a:lnTo>
                <a:lnTo>
                  <a:pt x="73" y="5"/>
                </a:lnTo>
                <a:lnTo>
                  <a:pt x="77" y="3"/>
                </a:lnTo>
                <a:lnTo>
                  <a:pt x="76" y="0"/>
                </a:lnTo>
                <a:lnTo>
                  <a:pt x="71" y="3"/>
                </a:lnTo>
                <a:lnTo>
                  <a:pt x="66" y="6"/>
                </a:lnTo>
                <a:lnTo>
                  <a:pt x="60" y="10"/>
                </a:lnTo>
                <a:lnTo>
                  <a:pt x="54" y="15"/>
                </a:lnTo>
                <a:lnTo>
                  <a:pt x="48" y="19"/>
                </a:lnTo>
                <a:lnTo>
                  <a:pt x="42" y="24"/>
                </a:lnTo>
                <a:lnTo>
                  <a:pt x="36" y="30"/>
                </a:lnTo>
                <a:lnTo>
                  <a:pt x="30" y="35"/>
                </a:lnTo>
                <a:lnTo>
                  <a:pt x="25" y="41"/>
                </a:lnTo>
                <a:lnTo>
                  <a:pt x="19" y="46"/>
                </a:lnTo>
                <a:lnTo>
                  <a:pt x="15" y="51"/>
                </a:lnTo>
                <a:lnTo>
                  <a:pt x="11" y="57"/>
                </a:lnTo>
                <a:lnTo>
                  <a:pt x="7" y="62"/>
                </a:lnTo>
                <a:lnTo>
                  <a:pt x="4" y="66"/>
                </a:lnTo>
                <a:lnTo>
                  <a:pt x="2" y="70"/>
                </a:lnTo>
                <a:lnTo>
                  <a:pt x="0" y="74"/>
                </a:lnTo>
                <a:lnTo>
                  <a:pt x="4" y="75"/>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7177" name="Freeform 13"/>
          <p:cNvSpPr>
            <a:spLocks/>
          </p:cNvSpPr>
          <p:nvPr/>
        </p:nvSpPr>
        <p:spPr bwMode="auto">
          <a:xfrm>
            <a:off x="4486275" y="5608638"/>
            <a:ext cx="4763" cy="14287"/>
          </a:xfrm>
          <a:custGeom>
            <a:avLst/>
            <a:gdLst>
              <a:gd name="T0" fmla="*/ 2147483646 w 5"/>
              <a:gd name="T1" fmla="*/ 2147483646 h 11"/>
              <a:gd name="T2" fmla="*/ 2147483646 w 5"/>
              <a:gd name="T3" fmla="*/ 0 h 11"/>
              <a:gd name="T4" fmla="*/ 2147483646 w 5"/>
              <a:gd name="T5" fmla="*/ 0 h 11"/>
              <a:gd name="T6" fmla="*/ 0 w 5"/>
              <a:gd name="T7" fmla="*/ 0 h 11"/>
              <a:gd name="T8" fmla="*/ 0 w 5"/>
              <a:gd name="T9" fmla="*/ 2147483646 h 11"/>
              <a:gd name="T10" fmla="*/ 2147483646 w 5"/>
              <a:gd name="T11" fmla="*/ 2147483646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4" y="10"/>
                </a:moveTo>
                <a:lnTo>
                  <a:pt x="4" y="0"/>
                </a:lnTo>
                <a:lnTo>
                  <a:pt x="3" y="0"/>
                </a:lnTo>
                <a:lnTo>
                  <a:pt x="0" y="0"/>
                </a:lnTo>
                <a:lnTo>
                  <a:pt x="0" y="10"/>
                </a:lnTo>
                <a:lnTo>
                  <a:pt x="4" y="10"/>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7179" name="Freeform 15"/>
          <p:cNvSpPr>
            <a:spLocks/>
          </p:cNvSpPr>
          <p:nvPr/>
        </p:nvSpPr>
        <p:spPr bwMode="auto">
          <a:xfrm>
            <a:off x="4519613" y="5026025"/>
            <a:ext cx="7937" cy="12700"/>
          </a:xfrm>
          <a:custGeom>
            <a:avLst/>
            <a:gdLst>
              <a:gd name="T0" fmla="*/ 0 w 7"/>
              <a:gd name="T1" fmla="*/ 0 h 9"/>
              <a:gd name="T2" fmla="*/ 0 w 7"/>
              <a:gd name="T3" fmla="*/ 2147483646 h 9"/>
              <a:gd name="T4" fmla="*/ 2147483646 w 7"/>
              <a:gd name="T5" fmla="*/ 2147483646 h 9"/>
              <a:gd name="T6" fmla="*/ 2147483646 w 7"/>
              <a:gd name="T7" fmla="*/ 2147483646 h 9"/>
              <a:gd name="T8" fmla="*/ 2147483646 w 7"/>
              <a:gd name="T9" fmla="*/ 0 h 9"/>
              <a:gd name="T10" fmla="*/ 0 w 7"/>
              <a:gd name="T11" fmla="*/ 0 h 9"/>
              <a:gd name="T12" fmla="*/ 0 60000 65536"/>
              <a:gd name="T13" fmla="*/ 0 60000 65536"/>
              <a:gd name="T14" fmla="*/ 0 60000 65536"/>
              <a:gd name="T15" fmla="*/ 0 60000 65536"/>
              <a:gd name="T16" fmla="*/ 0 60000 65536"/>
              <a:gd name="T17" fmla="*/ 0 60000 65536"/>
              <a:gd name="T18" fmla="*/ 0 w 7"/>
              <a:gd name="T19" fmla="*/ 0 h 9"/>
              <a:gd name="T20" fmla="*/ 7 w 7"/>
              <a:gd name="T21" fmla="*/ 9 h 9"/>
            </a:gdLst>
            <a:ahLst/>
            <a:cxnLst>
              <a:cxn ang="T12">
                <a:pos x="T0" y="T1"/>
              </a:cxn>
              <a:cxn ang="T13">
                <a:pos x="T2" y="T3"/>
              </a:cxn>
              <a:cxn ang="T14">
                <a:pos x="T4" y="T5"/>
              </a:cxn>
              <a:cxn ang="T15">
                <a:pos x="T6" y="T7"/>
              </a:cxn>
              <a:cxn ang="T16">
                <a:pos x="T8" y="T9"/>
              </a:cxn>
              <a:cxn ang="T17">
                <a:pos x="T10" y="T11"/>
              </a:cxn>
            </a:cxnLst>
            <a:rect l="T18" t="T19" r="T20" b="T21"/>
            <a:pathLst>
              <a:path w="7" h="9">
                <a:moveTo>
                  <a:pt x="0" y="0"/>
                </a:moveTo>
                <a:lnTo>
                  <a:pt x="0" y="8"/>
                </a:lnTo>
                <a:lnTo>
                  <a:pt x="2" y="8"/>
                </a:lnTo>
                <a:lnTo>
                  <a:pt x="6" y="8"/>
                </a:lnTo>
                <a:lnTo>
                  <a:pt x="6" y="0"/>
                </a:lnTo>
                <a:lnTo>
                  <a:pt x="0" y="0"/>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7183" name="Freeform 19"/>
          <p:cNvSpPr>
            <a:spLocks/>
          </p:cNvSpPr>
          <p:nvPr/>
        </p:nvSpPr>
        <p:spPr bwMode="auto">
          <a:xfrm>
            <a:off x="3090863" y="5610225"/>
            <a:ext cx="7937" cy="12700"/>
          </a:xfrm>
          <a:custGeom>
            <a:avLst/>
            <a:gdLst>
              <a:gd name="T0" fmla="*/ 2147483646 w 7"/>
              <a:gd name="T1" fmla="*/ 2147483646 h 9"/>
              <a:gd name="T2" fmla="*/ 2147483646 w 7"/>
              <a:gd name="T3" fmla="*/ 0 h 9"/>
              <a:gd name="T4" fmla="*/ 2147483646 w 7"/>
              <a:gd name="T5" fmla="*/ 0 h 9"/>
              <a:gd name="T6" fmla="*/ 0 w 7"/>
              <a:gd name="T7" fmla="*/ 0 h 9"/>
              <a:gd name="T8" fmla="*/ 0 w 7"/>
              <a:gd name="T9" fmla="*/ 2147483646 h 9"/>
              <a:gd name="T10" fmla="*/ 2147483646 w 7"/>
              <a:gd name="T11" fmla="*/ 2147483646 h 9"/>
              <a:gd name="T12" fmla="*/ 0 60000 65536"/>
              <a:gd name="T13" fmla="*/ 0 60000 65536"/>
              <a:gd name="T14" fmla="*/ 0 60000 65536"/>
              <a:gd name="T15" fmla="*/ 0 60000 65536"/>
              <a:gd name="T16" fmla="*/ 0 60000 65536"/>
              <a:gd name="T17" fmla="*/ 0 60000 65536"/>
              <a:gd name="T18" fmla="*/ 0 w 7"/>
              <a:gd name="T19" fmla="*/ 0 h 9"/>
              <a:gd name="T20" fmla="*/ 7 w 7"/>
              <a:gd name="T21" fmla="*/ 9 h 9"/>
            </a:gdLst>
            <a:ahLst/>
            <a:cxnLst>
              <a:cxn ang="T12">
                <a:pos x="T0" y="T1"/>
              </a:cxn>
              <a:cxn ang="T13">
                <a:pos x="T2" y="T3"/>
              </a:cxn>
              <a:cxn ang="T14">
                <a:pos x="T4" y="T5"/>
              </a:cxn>
              <a:cxn ang="T15">
                <a:pos x="T6" y="T7"/>
              </a:cxn>
              <a:cxn ang="T16">
                <a:pos x="T8" y="T9"/>
              </a:cxn>
              <a:cxn ang="T17">
                <a:pos x="T10" y="T11"/>
              </a:cxn>
            </a:cxnLst>
            <a:rect l="T18" t="T19" r="T20" b="T21"/>
            <a:pathLst>
              <a:path w="7" h="9">
                <a:moveTo>
                  <a:pt x="6" y="8"/>
                </a:moveTo>
                <a:lnTo>
                  <a:pt x="6" y="0"/>
                </a:lnTo>
                <a:lnTo>
                  <a:pt x="4" y="0"/>
                </a:lnTo>
                <a:lnTo>
                  <a:pt x="0" y="0"/>
                </a:lnTo>
                <a:lnTo>
                  <a:pt x="0" y="8"/>
                </a:lnTo>
                <a:lnTo>
                  <a:pt x="6" y="8"/>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7184" name="Freeform 20"/>
          <p:cNvSpPr>
            <a:spLocks/>
          </p:cNvSpPr>
          <p:nvPr/>
        </p:nvSpPr>
        <p:spPr bwMode="auto">
          <a:xfrm>
            <a:off x="5975350" y="5608638"/>
            <a:ext cx="3175" cy="14287"/>
          </a:xfrm>
          <a:custGeom>
            <a:avLst/>
            <a:gdLst>
              <a:gd name="T0" fmla="*/ 2147483646 w 3"/>
              <a:gd name="T1" fmla="*/ 2147483646 h 11"/>
              <a:gd name="T2" fmla="*/ 2147483646 w 3"/>
              <a:gd name="T3" fmla="*/ 0 h 11"/>
              <a:gd name="T4" fmla="*/ 2147483646 w 3"/>
              <a:gd name="T5" fmla="*/ 0 h 11"/>
              <a:gd name="T6" fmla="*/ 0 w 3"/>
              <a:gd name="T7" fmla="*/ 0 h 11"/>
              <a:gd name="T8" fmla="*/ 0 w 3"/>
              <a:gd name="T9" fmla="*/ 2147483646 h 11"/>
              <a:gd name="T10" fmla="*/ 2147483646 w 3"/>
              <a:gd name="T11" fmla="*/ 2147483646 h 11"/>
              <a:gd name="T12" fmla="*/ 0 60000 65536"/>
              <a:gd name="T13" fmla="*/ 0 60000 65536"/>
              <a:gd name="T14" fmla="*/ 0 60000 65536"/>
              <a:gd name="T15" fmla="*/ 0 60000 65536"/>
              <a:gd name="T16" fmla="*/ 0 60000 65536"/>
              <a:gd name="T17" fmla="*/ 0 60000 65536"/>
              <a:gd name="T18" fmla="*/ 0 w 3"/>
              <a:gd name="T19" fmla="*/ 0 h 11"/>
              <a:gd name="T20" fmla="*/ 3 w 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 h="11">
                <a:moveTo>
                  <a:pt x="2" y="10"/>
                </a:moveTo>
                <a:lnTo>
                  <a:pt x="1" y="0"/>
                </a:lnTo>
                <a:lnTo>
                  <a:pt x="0" y="0"/>
                </a:lnTo>
                <a:lnTo>
                  <a:pt x="0" y="10"/>
                </a:lnTo>
                <a:lnTo>
                  <a:pt x="2" y="10"/>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7188" name="Freeform 24"/>
          <p:cNvSpPr>
            <a:spLocks/>
          </p:cNvSpPr>
          <p:nvPr/>
        </p:nvSpPr>
        <p:spPr bwMode="auto">
          <a:xfrm>
            <a:off x="4524375" y="5037138"/>
            <a:ext cx="3175" cy="15875"/>
          </a:xfrm>
          <a:custGeom>
            <a:avLst/>
            <a:gdLst>
              <a:gd name="T0" fmla="*/ 0 w 3"/>
              <a:gd name="T1" fmla="*/ 0 h 12"/>
              <a:gd name="T2" fmla="*/ 0 w 3"/>
              <a:gd name="T3" fmla="*/ 2147483646 h 12"/>
              <a:gd name="T4" fmla="*/ 2147483646 w 3"/>
              <a:gd name="T5" fmla="*/ 2147483646 h 12"/>
              <a:gd name="T6" fmla="*/ 2147483646 w 3"/>
              <a:gd name="T7" fmla="*/ 2147483646 h 12"/>
              <a:gd name="T8" fmla="*/ 2147483646 w 3"/>
              <a:gd name="T9" fmla="*/ 0 h 12"/>
              <a:gd name="T10" fmla="*/ 0 w 3"/>
              <a:gd name="T11" fmla="*/ 0 h 12"/>
              <a:gd name="T12" fmla="*/ 0 60000 65536"/>
              <a:gd name="T13" fmla="*/ 0 60000 65536"/>
              <a:gd name="T14" fmla="*/ 0 60000 65536"/>
              <a:gd name="T15" fmla="*/ 0 60000 65536"/>
              <a:gd name="T16" fmla="*/ 0 60000 65536"/>
              <a:gd name="T17" fmla="*/ 0 60000 65536"/>
              <a:gd name="T18" fmla="*/ 0 w 3"/>
              <a:gd name="T19" fmla="*/ 0 h 12"/>
              <a:gd name="T20" fmla="*/ 3 w 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 h="12">
                <a:moveTo>
                  <a:pt x="0" y="0"/>
                </a:moveTo>
                <a:lnTo>
                  <a:pt x="0" y="11"/>
                </a:lnTo>
                <a:lnTo>
                  <a:pt x="1" y="11"/>
                </a:lnTo>
                <a:lnTo>
                  <a:pt x="2" y="0"/>
                </a:lnTo>
                <a:lnTo>
                  <a:pt x="0" y="0"/>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7190" name="Freeform 26"/>
          <p:cNvSpPr>
            <a:spLocks/>
          </p:cNvSpPr>
          <p:nvPr/>
        </p:nvSpPr>
        <p:spPr bwMode="auto">
          <a:xfrm>
            <a:off x="4575175" y="5610225"/>
            <a:ext cx="7938" cy="12700"/>
          </a:xfrm>
          <a:custGeom>
            <a:avLst/>
            <a:gdLst>
              <a:gd name="T0" fmla="*/ 2147483646 w 7"/>
              <a:gd name="T1" fmla="*/ 2147483646 h 9"/>
              <a:gd name="T2" fmla="*/ 2147483646 w 7"/>
              <a:gd name="T3" fmla="*/ 0 h 9"/>
              <a:gd name="T4" fmla="*/ 2147483646 w 7"/>
              <a:gd name="T5" fmla="*/ 0 h 9"/>
              <a:gd name="T6" fmla="*/ 0 w 7"/>
              <a:gd name="T7" fmla="*/ 2147483646 h 9"/>
              <a:gd name="T8" fmla="*/ 0 w 7"/>
              <a:gd name="T9" fmla="*/ 2147483646 h 9"/>
              <a:gd name="T10" fmla="*/ 2147483646 w 7"/>
              <a:gd name="T11" fmla="*/ 2147483646 h 9"/>
              <a:gd name="T12" fmla="*/ 0 60000 65536"/>
              <a:gd name="T13" fmla="*/ 0 60000 65536"/>
              <a:gd name="T14" fmla="*/ 0 60000 65536"/>
              <a:gd name="T15" fmla="*/ 0 60000 65536"/>
              <a:gd name="T16" fmla="*/ 0 60000 65536"/>
              <a:gd name="T17" fmla="*/ 0 60000 65536"/>
              <a:gd name="T18" fmla="*/ 0 w 7"/>
              <a:gd name="T19" fmla="*/ 0 h 9"/>
              <a:gd name="T20" fmla="*/ 7 w 7"/>
              <a:gd name="T21" fmla="*/ 9 h 9"/>
            </a:gdLst>
            <a:ahLst/>
            <a:cxnLst>
              <a:cxn ang="T12">
                <a:pos x="T0" y="T1"/>
              </a:cxn>
              <a:cxn ang="T13">
                <a:pos x="T2" y="T3"/>
              </a:cxn>
              <a:cxn ang="T14">
                <a:pos x="T4" y="T5"/>
              </a:cxn>
              <a:cxn ang="T15">
                <a:pos x="T6" y="T7"/>
              </a:cxn>
              <a:cxn ang="T16">
                <a:pos x="T8" y="T9"/>
              </a:cxn>
              <a:cxn ang="T17">
                <a:pos x="T10" y="T11"/>
              </a:cxn>
            </a:cxnLst>
            <a:rect l="T18" t="T19" r="T20" b="T21"/>
            <a:pathLst>
              <a:path w="7" h="9">
                <a:moveTo>
                  <a:pt x="6" y="4"/>
                </a:moveTo>
                <a:lnTo>
                  <a:pt x="4" y="0"/>
                </a:lnTo>
                <a:lnTo>
                  <a:pt x="2" y="0"/>
                </a:lnTo>
                <a:lnTo>
                  <a:pt x="0" y="4"/>
                </a:lnTo>
                <a:lnTo>
                  <a:pt x="0" y="8"/>
                </a:lnTo>
                <a:lnTo>
                  <a:pt x="6" y="4"/>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7193" name="Freeform 29"/>
          <p:cNvSpPr>
            <a:spLocks/>
          </p:cNvSpPr>
          <p:nvPr/>
        </p:nvSpPr>
        <p:spPr bwMode="auto">
          <a:xfrm>
            <a:off x="3349625" y="2251075"/>
            <a:ext cx="4763" cy="225425"/>
          </a:xfrm>
          <a:custGeom>
            <a:avLst/>
            <a:gdLst>
              <a:gd name="T0" fmla="*/ 2147483646 w 5"/>
              <a:gd name="T1" fmla="*/ 2147483646 h 170"/>
              <a:gd name="T2" fmla="*/ 2147483646 w 5"/>
              <a:gd name="T3" fmla="*/ 2147483646 h 170"/>
              <a:gd name="T4" fmla="*/ 2147483646 w 5"/>
              <a:gd name="T5" fmla="*/ 2147483646 h 170"/>
              <a:gd name="T6" fmla="*/ 2147483646 w 5"/>
              <a:gd name="T7" fmla="*/ 2147483646 h 170"/>
              <a:gd name="T8" fmla="*/ 2147483646 w 5"/>
              <a:gd name="T9" fmla="*/ 2147483646 h 170"/>
              <a:gd name="T10" fmla="*/ 2147483646 w 5"/>
              <a:gd name="T11" fmla="*/ 2147483646 h 170"/>
              <a:gd name="T12" fmla="*/ 2147483646 w 5"/>
              <a:gd name="T13" fmla="*/ 2147483646 h 170"/>
              <a:gd name="T14" fmla="*/ 2147483646 w 5"/>
              <a:gd name="T15" fmla="*/ 2147483646 h 170"/>
              <a:gd name="T16" fmla="*/ 2147483646 w 5"/>
              <a:gd name="T17" fmla="*/ 2147483646 h 170"/>
              <a:gd name="T18" fmla="*/ 2147483646 w 5"/>
              <a:gd name="T19" fmla="*/ 2147483646 h 170"/>
              <a:gd name="T20" fmla="*/ 2147483646 w 5"/>
              <a:gd name="T21" fmla="*/ 2147483646 h 170"/>
              <a:gd name="T22" fmla="*/ 2147483646 w 5"/>
              <a:gd name="T23" fmla="*/ 2147483646 h 170"/>
              <a:gd name="T24" fmla="*/ 2147483646 w 5"/>
              <a:gd name="T25" fmla="*/ 2147483646 h 170"/>
              <a:gd name="T26" fmla="*/ 2147483646 w 5"/>
              <a:gd name="T27" fmla="*/ 2147483646 h 170"/>
              <a:gd name="T28" fmla="*/ 2147483646 w 5"/>
              <a:gd name="T29" fmla="*/ 2147483646 h 170"/>
              <a:gd name="T30" fmla="*/ 2147483646 w 5"/>
              <a:gd name="T31" fmla="*/ 2147483646 h 170"/>
              <a:gd name="T32" fmla="*/ 2147483646 w 5"/>
              <a:gd name="T33" fmla="*/ 0 h 170"/>
              <a:gd name="T34" fmla="*/ 2147483646 w 5"/>
              <a:gd name="T35" fmla="*/ 0 h 170"/>
              <a:gd name="T36" fmla="*/ 2147483646 w 5"/>
              <a:gd name="T37" fmla="*/ 2147483646 h 170"/>
              <a:gd name="T38" fmla="*/ 2147483646 w 5"/>
              <a:gd name="T39" fmla="*/ 2147483646 h 170"/>
              <a:gd name="T40" fmla="*/ 2147483646 w 5"/>
              <a:gd name="T41" fmla="*/ 2147483646 h 170"/>
              <a:gd name="T42" fmla="*/ 2147483646 w 5"/>
              <a:gd name="T43" fmla="*/ 2147483646 h 170"/>
              <a:gd name="T44" fmla="*/ 2147483646 w 5"/>
              <a:gd name="T45" fmla="*/ 2147483646 h 170"/>
              <a:gd name="T46" fmla="*/ 2147483646 w 5"/>
              <a:gd name="T47" fmla="*/ 2147483646 h 170"/>
              <a:gd name="T48" fmla="*/ 2147483646 w 5"/>
              <a:gd name="T49" fmla="*/ 2147483646 h 170"/>
              <a:gd name="T50" fmla="*/ 2147483646 w 5"/>
              <a:gd name="T51" fmla="*/ 2147483646 h 170"/>
              <a:gd name="T52" fmla="*/ 2147483646 w 5"/>
              <a:gd name="T53" fmla="*/ 2147483646 h 170"/>
              <a:gd name="T54" fmla="*/ 2147483646 w 5"/>
              <a:gd name="T55" fmla="*/ 2147483646 h 170"/>
              <a:gd name="T56" fmla="*/ 2147483646 w 5"/>
              <a:gd name="T57" fmla="*/ 2147483646 h 170"/>
              <a:gd name="T58" fmla="*/ 2147483646 w 5"/>
              <a:gd name="T59" fmla="*/ 2147483646 h 170"/>
              <a:gd name="T60" fmla="*/ 2147483646 w 5"/>
              <a:gd name="T61" fmla="*/ 2147483646 h 170"/>
              <a:gd name="T62" fmla="*/ 2147483646 w 5"/>
              <a:gd name="T63" fmla="*/ 2147483646 h 170"/>
              <a:gd name="T64" fmla="*/ 2147483646 w 5"/>
              <a:gd name="T65" fmla="*/ 2147483646 h 170"/>
              <a:gd name="T66" fmla="*/ 0 w 5"/>
              <a:gd name="T67" fmla="*/ 2147483646 h 170"/>
              <a:gd name="T68" fmla="*/ 2147483646 w 5"/>
              <a:gd name="T69" fmla="*/ 2147483646 h 17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
              <a:gd name="T106" fmla="*/ 0 h 170"/>
              <a:gd name="T107" fmla="*/ 5 w 5"/>
              <a:gd name="T108" fmla="*/ 170 h 17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 h="170">
                <a:moveTo>
                  <a:pt x="2" y="169"/>
                </a:moveTo>
                <a:lnTo>
                  <a:pt x="2" y="158"/>
                </a:lnTo>
                <a:lnTo>
                  <a:pt x="3" y="147"/>
                </a:lnTo>
                <a:lnTo>
                  <a:pt x="3" y="136"/>
                </a:lnTo>
                <a:lnTo>
                  <a:pt x="3" y="125"/>
                </a:lnTo>
                <a:lnTo>
                  <a:pt x="3" y="116"/>
                </a:lnTo>
                <a:lnTo>
                  <a:pt x="3" y="105"/>
                </a:lnTo>
                <a:lnTo>
                  <a:pt x="3" y="94"/>
                </a:lnTo>
                <a:lnTo>
                  <a:pt x="3" y="84"/>
                </a:lnTo>
                <a:lnTo>
                  <a:pt x="4" y="73"/>
                </a:lnTo>
                <a:lnTo>
                  <a:pt x="4" y="62"/>
                </a:lnTo>
                <a:lnTo>
                  <a:pt x="4" y="51"/>
                </a:lnTo>
                <a:lnTo>
                  <a:pt x="4" y="42"/>
                </a:lnTo>
                <a:lnTo>
                  <a:pt x="4" y="31"/>
                </a:lnTo>
                <a:lnTo>
                  <a:pt x="4" y="20"/>
                </a:lnTo>
                <a:lnTo>
                  <a:pt x="4" y="11"/>
                </a:lnTo>
                <a:lnTo>
                  <a:pt x="4" y="0"/>
                </a:lnTo>
                <a:lnTo>
                  <a:pt x="2" y="0"/>
                </a:lnTo>
                <a:lnTo>
                  <a:pt x="2" y="11"/>
                </a:lnTo>
                <a:lnTo>
                  <a:pt x="2" y="20"/>
                </a:lnTo>
                <a:lnTo>
                  <a:pt x="2" y="31"/>
                </a:lnTo>
                <a:lnTo>
                  <a:pt x="2" y="42"/>
                </a:lnTo>
                <a:lnTo>
                  <a:pt x="2" y="51"/>
                </a:lnTo>
                <a:lnTo>
                  <a:pt x="2" y="62"/>
                </a:lnTo>
                <a:lnTo>
                  <a:pt x="2" y="73"/>
                </a:lnTo>
                <a:lnTo>
                  <a:pt x="2" y="84"/>
                </a:lnTo>
                <a:lnTo>
                  <a:pt x="2" y="94"/>
                </a:lnTo>
                <a:lnTo>
                  <a:pt x="1" y="105"/>
                </a:lnTo>
                <a:lnTo>
                  <a:pt x="1" y="116"/>
                </a:lnTo>
                <a:lnTo>
                  <a:pt x="1" y="125"/>
                </a:lnTo>
                <a:lnTo>
                  <a:pt x="1" y="136"/>
                </a:lnTo>
                <a:lnTo>
                  <a:pt x="1" y="147"/>
                </a:lnTo>
                <a:lnTo>
                  <a:pt x="1" y="158"/>
                </a:lnTo>
                <a:lnTo>
                  <a:pt x="0" y="169"/>
                </a:lnTo>
                <a:lnTo>
                  <a:pt x="2" y="169"/>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fr-FR"/>
          </a:p>
        </p:txBody>
      </p:sp>
      <p:sp>
        <p:nvSpPr>
          <p:cNvPr id="7220" name="Text Box 57"/>
          <p:cNvSpPr txBox="1">
            <a:spLocks noChangeArrowheads="1"/>
          </p:cNvSpPr>
          <p:nvPr/>
        </p:nvSpPr>
        <p:spPr bwMode="auto">
          <a:xfrm>
            <a:off x="251520" y="1685126"/>
            <a:ext cx="262693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GB" altLang="fr-FR" sz="1600" b="1" dirty="0">
                <a:solidFill>
                  <a:schemeClr val="tx2"/>
                </a:solidFill>
                <a:latin typeface="Times New Roman" pitchFamily="18" charset="0"/>
                <a:ea typeface="Geneva" pitchFamily="126" charset="-128"/>
              </a:rPr>
              <a:t>Localisation des </a:t>
            </a:r>
            <a:r>
              <a:rPr lang="en-GB" altLang="fr-FR" sz="1600" b="1" dirty="0" err="1">
                <a:solidFill>
                  <a:schemeClr val="tx2"/>
                </a:solidFill>
                <a:latin typeface="Times New Roman" pitchFamily="18" charset="0"/>
                <a:ea typeface="Geneva" pitchFamily="126" charset="-128"/>
              </a:rPr>
              <a:t>atteintes</a:t>
            </a:r>
            <a:r>
              <a:rPr lang="en-GB" altLang="fr-FR" sz="1600" b="1" dirty="0">
                <a:solidFill>
                  <a:schemeClr val="tx2"/>
                </a:solidFill>
                <a:latin typeface="Times New Roman" pitchFamily="18" charset="0"/>
                <a:ea typeface="Geneva" pitchFamily="126" charset="-128"/>
              </a:rPr>
              <a:t> :</a:t>
            </a:r>
          </a:p>
          <a:p>
            <a:pPr marL="285750" indent="-285750" eaLnBrk="1" hangingPunct="1">
              <a:buFont typeface="Arial" panose="020B0604020202020204" pitchFamily="34" charset="0"/>
              <a:buChar char="•"/>
            </a:pPr>
            <a:r>
              <a:rPr lang="en-GB" altLang="fr-FR" sz="1600" dirty="0" err="1">
                <a:latin typeface="Times New Roman" pitchFamily="18" charset="0"/>
                <a:ea typeface="Geneva" pitchFamily="126" charset="-128"/>
              </a:rPr>
              <a:t>Iléale</a:t>
            </a:r>
            <a:r>
              <a:rPr lang="en-GB" altLang="fr-FR" sz="1600" dirty="0">
                <a:latin typeface="Times New Roman" pitchFamily="18" charset="0"/>
                <a:ea typeface="Geneva" pitchFamily="126" charset="-128"/>
              </a:rPr>
              <a:t> </a:t>
            </a:r>
            <a:r>
              <a:rPr lang="en-GB" altLang="fr-FR" sz="1600" dirty="0" err="1">
                <a:latin typeface="Times New Roman" pitchFamily="18" charset="0"/>
                <a:ea typeface="Geneva" pitchFamily="126" charset="-128"/>
              </a:rPr>
              <a:t>ou</a:t>
            </a:r>
            <a:r>
              <a:rPr lang="en-GB" altLang="fr-FR" sz="1600" dirty="0">
                <a:latin typeface="Times New Roman" pitchFamily="18" charset="0"/>
                <a:ea typeface="Geneva" pitchFamily="126" charset="-128"/>
              </a:rPr>
              <a:t> </a:t>
            </a:r>
            <a:r>
              <a:rPr lang="en-GB" altLang="fr-FR" sz="1600" dirty="0" err="1">
                <a:latin typeface="Times New Roman" pitchFamily="18" charset="0"/>
                <a:ea typeface="Geneva" pitchFamily="126" charset="-128"/>
              </a:rPr>
              <a:t>iléo-caecale</a:t>
            </a:r>
            <a:endParaRPr lang="en-GB" altLang="fr-FR" sz="1600" dirty="0">
              <a:latin typeface="Times New Roman" pitchFamily="18" charset="0"/>
              <a:ea typeface="Geneva" pitchFamily="126" charset="-128"/>
            </a:endParaRPr>
          </a:p>
          <a:p>
            <a:pPr marL="285750" indent="-285750" eaLnBrk="1" hangingPunct="1">
              <a:buFont typeface="Arial" panose="020B0604020202020204" pitchFamily="34" charset="0"/>
              <a:buChar char="•"/>
            </a:pPr>
            <a:r>
              <a:rPr lang="en-GB" altLang="fr-FR" sz="1600" dirty="0" err="1">
                <a:latin typeface="Times New Roman" pitchFamily="18" charset="0"/>
                <a:ea typeface="Geneva" pitchFamily="126" charset="-128"/>
              </a:rPr>
              <a:t>Perianale</a:t>
            </a:r>
            <a:endParaRPr lang="en-GB" altLang="fr-FR" sz="1600" dirty="0">
              <a:latin typeface="Times New Roman" pitchFamily="18" charset="0"/>
              <a:ea typeface="Geneva" pitchFamily="126" charset="-128"/>
            </a:endParaRPr>
          </a:p>
          <a:p>
            <a:pPr marL="285750" indent="-285750" eaLnBrk="1" hangingPunct="1">
              <a:buFont typeface="Arial" panose="020B0604020202020204" pitchFamily="34" charset="0"/>
              <a:buChar char="•"/>
            </a:pPr>
            <a:r>
              <a:rPr lang="en-GB" altLang="fr-FR" sz="1600" dirty="0">
                <a:latin typeface="Times New Roman" pitchFamily="18" charset="0"/>
                <a:ea typeface="Geneva" pitchFamily="126" charset="-128"/>
              </a:rPr>
              <a:t>Colon</a:t>
            </a:r>
          </a:p>
          <a:p>
            <a:pPr marL="285750" indent="-285750" eaLnBrk="1" hangingPunct="1">
              <a:buFont typeface="Arial" panose="020B0604020202020204" pitchFamily="34" charset="0"/>
              <a:buChar char="•"/>
            </a:pPr>
            <a:r>
              <a:rPr lang="en-GB" altLang="fr-FR" sz="1600" dirty="0" err="1">
                <a:latin typeface="Times New Roman" pitchFamily="18" charset="0"/>
                <a:ea typeface="Geneva" pitchFamily="126" charset="-128"/>
              </a:rPr>
              <a:t>Intestin</a:t>
            </a:r>
            <a:r>
              <a:rPr lang="en-GB" altLang="fr-FR" sz="1600" dirty="0">
                <a:latin typeface="Times New Roman" pitchFamily="18" charset="0"/>
                <a:ea typeface="Geneva" pitchFamily="126" charset="-128"/>
              </a:rPr>
              <a:t> </a:t>
            </a:r>
            <a:r>
              <a:rPr lang="en-GB" altLang="fr-FR" sz="1600" dirty="0" err="1">
                <a:latin typeface="Times New Roman" pitchFamily="18" charset="0"/>
                <a:ea typeface="Geneva" pitchFamily="126" charset="-128"/>
              </a:rPr>
              <a:t>grêle</a:t>
            </a:r>
            <a:endParaRPr lang="en-GB" altLang="fr-FR" sz="1600" dirty="0">
              <a:latin typeface="Times New Roman" pitchFamily="18" charset="0"/>
              <a:ea typeface="Geneva" pitchFamily="126" charset="-128"/>
            </a:endParaRPr>
          </a:p>
          <a:p>
            <a:pPr marL="285750" indent="-285750">
              <a:buFont typeface="Arial" panose="020B0604020202020204" pitchFamily="34" charset="0"/>
              <a:buChar char="•"/>
            </a:pPr>
            <a:r>
              <a:rPr lang="en-GB" altLang="fr-FR" sz="1600" dirty="0" err="1">
                <a:latin typeface="Times New Roman" pitchFamily="18" charset="0"/>
                <a:ea typeface="Geneva" pitchFamily="126" charset="-128"/>
              </a:rPr>
              <a:t>Gastroduodénale</a:t>
            </a:r>
            <a:endParaRPr lang="en-GB" altLang="fr-FR" sz="1600" dirty="0">
              <a:latin typeface="Times New Roman" pitchFamily="18" charset="0"/>
              <a:ea typeface="Geneva" pitchFamily="126" charset="-128"/>
            </a:endParaRPr>
          </a:p>
          <a:p>
            <a:pPr marL="285750" indent="-285750">
              <a:buFont typeface="Arial" panose="020B0604020202020204" pitchFamily="34" charset="0"/>
              <a:buChar char="•"/>
            </a:pPr>
            <a:r>
              <a:rPr lang="en-GB" altLang="fr-FR" sz="1600" dirty="0" err="1">
                <a:latin typeface="Times New Roman" pitchFamily="18" charset="0"/>
                <a:ea typeface="Geneva" pitchFamily="126" charset="-128"/>
              </a:rPr>
              <a:t>Autres</a:t>
            </a:r>
            <a:endParaRPr lang="en-GB" altLang="fr-FR" sz="1600" dirty="0">
              <a:latin typeface="Times New Roman" pitchFamily="18" charset="0"/>
              <a:ea typeface="Geneva" pitchFamily="126" charset="-128"/>
            </a:endParaRPr>
          </a:p>
        </p:txBody>
      </p:sp>
      <p:sp>
        <p:nvSpPr>
          <p:cNvPr id="7221" name="Text Box 58"/>
          <p:cNvSpPr txBox="1">
            <a:spLocks noChangeArrowheads="1"/>
          </p:cNvSpPr>
          <p:nvPr/>
        </p:nvSpPr>
        <p:spPr bwMode="auto">
          <a:xfrm>
            <a:off x="179511" y="581779"/>
            <a:ext cx="8958137" cy="830997"/>
          </a:xfrm>
          <a:prstGeom prst="rect">
            <a:avLst/>
          </a:prstGeom>
          <a:solidFill>
            <a:schemeClr val="bg1"/>
          </a:solidFill>
          <a:ln>
            <a:noFill/>
          </a:ln>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r>
              <a:rPr lang="en-GB" altLang="fr-FR" sz="1600" b="1" dirty="0" err="1">
                <a:solidFill>
                  <a:schemeClr val="tx2"/>
                </a:solidFill>
                <a:latin typeface="Times New Roman" pitchFamily="18" charset="0"/>
                <a:ea typeface="Geneva" pitchFamily="126" charset="-128"/>
              </a:rPr>
              <a:t>Mécanismes</a:t>
            </a:r>
            <a:r>
              <a:rPr lang="en-GB" altLang="fr-FR" sz="1600" b="1" dirty="0">
                <a:solidFill>
                  <a:schemeClr val="tx2"/>
                </a:solidFill>
                <a:latin typeface="Times New Roman" pitchFamily="18" charset="0"/>
                <a:ea typeface="Geneva" pitchFamily="126" charset="-128"/>
              </a:rPr>
              <a:t> : </a:t>
            </a:r>
            <a:r>
              <a:rPr lang="en-GB" altLang="fr-FR" sz="1600" dirty="0">
                <a:latin typeface="Times New Roman" panose="02020603050405020304" pitchFamily="18" charset="0"/>
                <a:cs typeface="Times New Roman" panose="02020603050405020304" pitchFamily="18" charset="0"/>
              </a:rPr>
              <a:t>Inflammation</a:t>
            </a:r>
            <a:r>
              <a:rPr lang="en-GB" altLang="fr-FR" sz="1600" dirty="0">
                <a:latin typeface="Times New Roman" pitchFamily="18" charset="0"/>
                <a:ea typeface="Geneva" pitchFamily="126" charset="-128"/>
                <a:cs typeface="Times New Roman" panose="02020603050405020304" pitchFamily="18" charset="0"/>
              </a:rPr>
              <a:t> </a:t>
            </a:r>
            <a:r>
              <a:rPr lang="fr-FR" altLang="fr-FR" sz="1600" dirty="0">
                <a:latin typeface="Times New Roman" panose="02020603050405020304" pitchFamily="18" charset="0"/>
                <a:cs typeface="Times New Roman" panose="02020603050405020304" pitchFamily="18" charset="0"/>
              </a:rPr>
              <a:t>c</a:t>
            </a:r>
            <a:r>
              <a:rPr lang="fr-FR" sz="1600" dirty="0">
                <a:latin typeface="Times New Roman" panose="02020603050405020304" pitchFamily="18" charset="0"/>
                <a:cs typeface="Times New Roman" panose="02020603050405020304" pitchFamily="18" charset="0"/>
              </a:rPr>
              <a:t>hronique de l’intestin pouvant atteindre  n'importe quel segment du tube digestif</a:t>
            </a:r>
            <a:endParaRPr lang="en-GB" altLang="fr-FR" sz="1600" dirty="0">
              <a:latin typeface="Times New Roman" pitchFamily="18" charset="0"/>
              <a:ea typeface="Geneva" pitchFamily="126" charset="-128"/>
              <a:cs typeface="Times New Roman" panose="02020603050405020304" pitchFamily="18" charset="0"/>
            </a:endParaRPr>
          </a:p>
          <a:p>
            <a:r>
              <a:rPr lang="en-GB" altLang="fr-FR" sz="1600" b="1" dirty="0" err="1">
                <a:solidFill>
                  <a:schemeClr val="tx2"/>
                </a:solidFill>
                <a:latin typeface="Times New Roman" pitchFamily="18" charset="0"/>
                <a:ea typeface="Geneva" pitchFamily="126" charset="-128"/>
              </a:rPr>
              <a:t>Facteurs</a:t>
            </a:r>
            <a:r>
              <a:rPr lang="en-GB" altLang="fr-FR" sz="1600" b="1" dirty="0">
                <a:solidFill>
                  <a:schemeClr val="tx2"/>
                </a:solidFill>
                <a:latin typeface="Times New Roman" pitchFamily="18" charset="0"/>
                <a:ea typeface="Geneva" pitchFamily="126" charset="-128"/>
              </a:rPr>
              <a:t> de </a:t>
            </a:r>
            <a:r>
              <a:rPr lang="en-GB" altLang="fr-FR" sz="1600" b="1" dirty="0" err="1">
                <a:solidFill>
                  <a:schemeClr val="tx2"/>
                </a:solidFill>
                <a:latin typeface="Times New Roman" pitchFamily="18" charset="0"/>
                <a:ea typeface="Geneva" pitchFamily="126" charset="-128"/>
              </a:rPr>
              <a:t>risque</a:t>
            </a:r>
            <a:r>
              <a:rPr lang="en-GB" altLang="fr-FR" sz="1400" b="1" dirty="0">
                <a:solidFill>
                  <a:schemeClr val="tx2"/>
                </a:solidFill>
                <a:latin typeface="Times New Roman" pitchFamily="18" charset="0"/>
                <a:ea typeface="Geneva" pitchFamily="126" charset="-128"/>
              </a:rPr>
              <a:t>: </a:t>
            </a:r>
            <a:r>
              <a:rPr lang="en-GB" altLang="fr-FR" sz="1600" dirty="0" err="1">
                <a:latin typeface="Times New Roman" pitchFamily="18" charset="0"/>
                <a:ea typeface="Geneva" pitchFamily="126" charset="-128"/>
              </a:rPr>
              <a:t>Tabac</a:t>
            </a:r>
            <a:r>
              <a:rPr lang="en-GB" altLang="fr-FR" sz="1400" b="1" dirty="0">
                <a:solidFill>
                  <a:schemeClr val="tx2"/>
                </a:solidFill>
                <a:latin typeface="Times New Roman" pitchFamily="18" charset="0"/>
                <a:ea typeface="Geneva" pitchFamily="126" charset="-128"/>
              </a:rPr>
              <a:t>, </a:t>
            </a:r>
            <a:r>
              <a:rPr lang="en-GB" altLang="fr-FR" sz="1600" dirty="0">
                <a:latin typeface="Times New Roman" pitchFamily="18" charset="0"/>
                <a:ea typeface="Geneva" pitchFamily="126" charset="-128"/>
              </a:rPr>
              <a:t> </a:t>
            </a:r>
            <a:r>
              <a:rPr lang="en-GB" altLang="fr-FR" sz="1600" dirty="0" err="1">
                <a:latin typeface="Times New Roman" pitchFamily="18" charset="0"/>
                <a:ea typeface="Geneva" pitchFamily="126" charset="-128"/>
              </a:rPr>
              <a:t>Antécédants</a:t>
            </a:r>
            <a:r>
              <a:rPr lang="en-GB" altLang="fr-FR" sz="1600" dirty="0">
                <a:latin typeface="Times New Roman" pitchFamily="18" charset="0"/>
                <a:ea typeface="Geneva" pitchFamily="126" charset="-128"/>
              </a:rPr>
              <a:t> </a:t>
            </a:r>
            <a:r>
              <a:rPr lang="en-GB" altLang="fr-FR" sz="1600" dirty="0" err="1">
                <a:latin typeface="Times New Roman" pitchFamily="18" charset="0"/>
                <a:ea typeface="Geneva" pitchFamily="126" charset="-128"/>
              </a:rPr>
              <a:t>familiaux</a:t>
            </a:r>
            <a:endParaRPr lang="en-GB" altLang="fr-FR" sz="1600" dirty="0">
              <a:latin typeface="Times New Roman" pitchFamily="18" charset="0"/>
              <a:ea typeface="Geneva" pitchFamily="126" charset="-128"/>
            </a:endParaRPr>
          </a:p>
        </p:txBody>
      </p:sp>
      <p:sp>
        <p:nvSpPr>
          <p:cNvPr id="7222" name="Text Box 59"/>
          <p:cNvSpPr txBox="1">
            <a:spLocks noChangeArrowheads="1"/>
          </p:cNvSpPr>
          <p:nvPr/>
        </p:nvSpPr>
        <p:spPr bwMode="auto">
          <a:xfrm>
            <a:off x="5868144" y="1988840"/>
            <a:ext cx="2987824"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GB" altLang="fr-FR" sz="1600" b="1" dirty="0" err="1">
                <a:solidFill>
                  <a:schemeClr val="tx2"/>
                </a:solidFill>
                <a:latin typeface="Times New Roman" pitchFamily="18" charset="0"/>
                <a:ea typeface="Geneva" pitchFamily="126" charset="-128"/>
              </a:rPr>
              <a:t>Symptômes</a:t>
            </a:r>
            <a:r>
              <a:rPr lang="en-GB" altLang="fr-FR" sz="1600" b="1" dirty="0">
                <a:solidFill>
                  <a:schemeClr val="tx2"/>
                </a:solidFill>
                <a:latin typeface="Times New Roman" pitchFamily="18" charset="0"/>
                <a:ea typeface="Geneva" pitchFamily="126" charset="-128"/>
              </a:rPr>
              <a:t> :</a:t>
            </a:r>
          </a:p>
          <a:p>
            <a:pPr marL="285750" indent="-285750" eaLnBrk="1" hangingPunct="1">
              <a:buFont typeface="Arial" panose="020B0604020202020204" pitchFamily="34" charset="0"/>
              <a:buChar char="•"/>
            </a:pPr>
            <a:r>
              <a:rPr lang="en-GB" altLang="fr-FR" sz="1600" b="1" dirty="0" err="1">
                <a:latin typeface="Times New Roman" pitchFamily="18" charset="0"/>
                <a:ea typeface="Geneva" pitchFamily="126" charset="-128"/>
              </a:rPr>
              <a:t>Douleurs</a:t>
            </a:r>
            <a:r>
              <a:rPr lang="en-GB" altLang="fr-FR" sz="1600" b="1" dirty="0">
                <a:latin typeface="Times New Roman" pitchFamily="18" charset="0"/>
                <a:ea typeface="Geneva" pitchFamily="126" charset="-128"/>
              </a:rPr>
              <a:t> </a:t>
            </a:r>
            <a:r>
              <a:rPr lang="en-GB" altLang="fr-FR" sz="1600" b="1" dirty="0" err="1">
                <a:latin typeface="Times New Roman" pitchFamily="18" charset="0"/>
                <a:ea typeface="Geneva" pitchFamily="126" charset="-128"/>
              </a:rPr>
              <a:t>abdominales</a:t>
            </a:r>
            <a:r>
              <a:rPr lang="en-GB" altLang="fr-FR" sz="1600" dirty="0">
                <a:latin typeface="Times New Roman" pitchFamily="18" charset="0"/>
                <a:ea typeface="Geneva" pitchFamily="126" charset="-128"/>
              </a:rPr>
              <a:t>,</a:t>
            </a:r>
          </a:p>
          <a:p>
            <a:pPr marL="285750" indent="-285750" eaLnBrk="1" hangingPunct="1">
              <a:buFont typeface="Arial" panose="020B0604020202020204" pitchFamily="34" charset="0"/>
              <a:buChar char="•"/>
            </a:pPr>
            <a:r>
              <a:rPr lang="en-GB" altLang="fr-FR" sz="1600" b="1" dirty="0" err="1">
                <a:latin typeface="Times New Roman" pitchFamily="18" charset="0"/>
                <a:ea typeface="Geneva" pitchFamily="126" charset="-128"/>
              </a:rPr>
              <a:t>Diarrhées</a:t>
            </a:r>
            <a:r>
              <a:rPr lang="en-GB" altLang="fr-FR" sz="1600" b="1" dirty="0">
                <a:latin typeface="Times New Roman" pitchFamily="18" charset="0"/>
                <a:ea typeface="Geneva" pitchFamily="126" charset="-128"/>
              </a:rPr>
              <a:t> </a:t>
            </a:r>
            <a:r>
              <a:rPr lang="en-GB" altLang="fr-FR" sz="1600" dirty="0">
                <a:latin typeface="Times New Roman" pitchFamily="18" charset="0"/>
                <a:ea typeface="Geneva" pitchFamily="126" charset="-128"/>
              </a:rPr>
              <a:t>(avec </a:t>
            </a:r>
            <a:r>
              <a:rPr lang="en-GB" altLang="fr-FR" sz="1600" dirty="0" err="1">
                <a:latin typeface="Times New Roman" pitchFamily="18" charset="0"/>
                <a:ea typeface="Geneva" pitchFamily="126" charset="-128"/>
              </a:rPr>
              <a:t>ou</a:t>
            </a:r>
            <a:r>
              <a:rPr lang="en-GB" altLang="fr-FR" sz="1600" dirty="0">
                <a:latin typeface="Times New Roman" pitchFamily="18" charset="0"/>
                <a:ea typeface="Geneva" pitchFamily="126" charset="-128"/>
              </a:rPr>
              <a:t> sans </a:t>
            </a:r>
            <a:r>
              <a:rPr lang="en-GB" altLang="fr-FR" sz="1600" dirty="0" err="1">
                <a:latin typeface="Times New Roman" pitchFamily="18" charset="0"/>
                <a:ea typeface="Geneva" pitchFamily="126" charset="-128"/>
              </a:rPr>
              <a:t>émission</a:t>
            </a:r>
            <a:r>
              <a:rPr lang="en-GB" altLang="fr-FR" sz="1600" dirty="0">
                <a:latin typeface="Times New Roman" pitchFamily="18" charset="0"/>
                <a:ea typeface="Geneva" pitchFamily="126" charset="-128"/>
              </a:rPr>
              <a:t> de </a:t>
            </a:r>
            <a:r>
              <a:rPr lang="en-GB" altLang="fr-FR" sz="1600" dirty="0" err="1">
                <a:latin typeface="Times New Roman" pitchFamily="18" charset="0"/>
                <a:ea typeface="Geneva" pitchFamily="126" charset="-128"/>
              </a:rPr>
              <a:t>selles</a:t>
            </a:r>
            <a:r>
              <a:rPr lang="en-GB" altLang="fr-FR" sz="1600" dirty="0">
                <a:latin typeface="Times New Roman" pitchFamily="18" charset="0"/>
                <a:ea typeface="Geneva" pitchFamily="126" charset="-128"/>
              </a:rPr>
              <a:t> </a:t>
            </a:r>
            <a:r>
              <a:rPr lang="en-GB" altLang="fr-FR" sz="1600" dirty="0" err="1">
                <a:latin typeface="Times New Roman" pitchFamily="18" charset="0"/>
                <a:ea typeface="Geneva" pitchFamily="126" charset="-128"/>
              </a:rPr>
              <a:t>sanglantes</a:t>
            </a:r>
            <a:r>
              <a:rPr lang="en-GB" altLang="fr-FR" sz="1600" dirty="0">
                <a:latin typeface="Times New Roman" pitchFamily="18" charset="0"/>
                <a:ea typeface="Geneva" pitchFamily="126" charset="-128"/>
              </a:rPr>
              <a:t>),</a:t>
            </a:r>
          </a:p>
          <a:p>
            <a:pPr marL="285750" indent="-285750" eaLnBrk="1" hangingPunct="1">
              <a:buFont typeface="Arial" panose="020B0604020202020204" pitchFamily="34" charset="0"/>
              <a:buChar char="•"/>
            </a:pPr>
            <a:r>
              <a:rPr lang="en-GB" altLang="fr-FR" sz="1600" dirty="0" err="1">
                <a:latin typeface="Times New Roman" pitchFamily="18" charset="0"/>
                <a:ea typeface="Geneva" pitchFamily="126" charset="-128"/>
              </a:rPr>
              <a:t>Atteinte</a:t>
            </a:r>
            <a:r>
              <a:rPr lang="en-GB" altLang="fr-FR" sz="1600" dirty="0">
                <a:latin typeface="Times New Roman" pitchFamily="18" charset="0"/>
                <a:ea typeface="Geneva" pitchFamily="126" charset="-128"/>
              </a:rPr>
              <a:t> de la </a:t>
            </a:r>
            <a:r>
              <a:rPr lang="en-GB" altLang="fr-FR" sz="1600" dirty="0" err="1">
                <a:latin typeface="Times New Roman" pitchFamily="18" charset="0"/>
                <a:ea typeface="Geneva" pitchFamily="126" charset="-128"/>
              </a:rPr>
              <a:t>région</a:t>
            </a:r>
            <a:r>
              <a:rPr lang="en-GB" altLang="fr-FR" sz="1600" dirty="0">
                <a:latin typeface="Times New Roman" pitchFamily="18" charset="0"/>
                <a:ea typeface="Geneva" pitchFamily="126" charset="-128"/>
              </a:rPr>
              <a:t> </a:t>
            </a:r>
            <a:r>
              <a:rPr lang="en-GB" altLang="fr-FR" sz="1600" dirty="0" err="1">
                <a:latin typeface="Times New Roman" pitchFamily="18" charset="0"/>
                <a:ea typeface="Geneva" pitchFamily="126" charset="-128"/>
              </a:rPr>
              <a:t>anale</a:t>
            </a:r>
            <a:r>
              <a:rPr lang="en-GB" altLang="fr-FR" sz="1600" dirty="0">
                <a:latin typeface="Times New Roman" pitchFamily="18" charset="0"/>
                <a:ea typeface="Geneva" pitchFamily="126" charset="-128"/>
              </a:rPr>
              <a:t> (</a:t>
            </a:r>
            <a:r>
              <a:rPr lang="en-GB" altLang="fr-FR" sz="1600" b="1" dirty="0">
                <a:latin typeface="Times New Roman" pitchFamily="18" charset="0"/>
                <a:ea typeface="Geneva" pitchFamily="126" charset="-128"/>
              </a:rPr>
              <a:t>fissure, </a:t>
            </a:r>
            <a:r>
              <a:rPr lang="en-GB" altLang="fr-FR" sz="1600" b="1" dirty="0" err="1">
                <a:latin typeface="Times New Roman" pitchFamily="18" charset="0"/>
                <a:ea typeface="Geneva" pitchFamily="126" charset="-128"/>
              </a:rPr>
              <a:t>fistule</a:t>
            </a:r>
            <a:r>
              <a:rPr lang="en-GB" altLang="fr-FR" sz="1600" b="1" dirty="0">
                <a:latin typeface="Times New Roman" pitchFamily="18" charset="0"/>
                <a:ea typeface="Geneva" pitchFamily="126" charset="-128"/>
              </a:rPr>
              <a:t>, </a:t>
            </a:r>
            <a:r>
              <a:rPr lang="en-GB" altLang="fr-FR" sz="1600" b="1" dirty="0" err="1">
                <a:latin typeface="Times New Roman" pitchFamily="18" charset="0"/>
                <a:ea typeface="Geneva" pitchFamily="126" charset="-128"/>
              </a:rPr>
              <a:t>abcès</a:t>
            </a:r>
            <a:r>
              <a:rPr lang="en-GB" altLang="fr-FR" sz="1600" dirty="0">
                <a:latin typeface="Times New Roman" pitchFamily="18" charset="0"/>
                <a:ea typeface="Geneva" pitchFamily="126" charset="-128"/>
              </a:rPr>
              <a:t>) </a:t>
            </a:r>
          </a:p>
          <a:p>
            <a:pPr marL="285750" indent="-285750" eaLnBrk="1" hangingPunct="1">
              <a:buFont typeface="Arial" panose="020B0604020202020204" pitchFamily="34" charset="0"/>
              <a:buChar char="•"/>
            </a:pPr>
            <a:r>
              <a:rPr lang="en-GB" altLang="fr-FR" sz="1600" b="1" dirty="0" err="1">
                <a:latin typeface="Times New Roman" pitchFamily="18" charset="0"/>
                <a:ea typeface="Geneva" pitchFamily="126" charset="-128"/>
              </a:rPr>
              <a:t>Perte</a:t>
            </a:r>
            <a:r>
              <a:rPr lang="en-GB" altLang="fr-FR" sz="1600" b="1" dirty="0">
                <a:latin typeface="Times New Roman" pitchFamily="18" charset="0"/>
                <a:ea typeface="Geneva" pitchFamily="126" charset="-128"/>
              </a:rPr>
              <a:t> de </a:t>
            </a:r>
            <a:r>
              <a:rPr lang="en-GB" altLang="fr-FR" sz="1600" b="1" dirty="0" err="1">
                <a:latin typeface="Times New Roman" pitchFamily="18" charset="0"/>
                <a:ea typeface="Geneva" pitchFamily="126" charset="-128"/>
              </a:rPr>
              <a:t>Poids</a:t>
            </a:r>
            <a:endParaRPr lang="en-GB" altLang="fr-FR" sz="1600" b="1" dirty="0">
              <a:latin typeface="Times New Roman" pitchFamily="18" charset="0"/>
              <a:ea typeface="Geneva" pitchFamily="126" charset="-128"/>
            </a:endParaRPr>
          </a:p>
          <a:p>
            <a:pPr marL="285750" indent="-285750" eaLnBrk="1" hangingPunct="1">
              <a:buFont typeface="Arial" panose="020B0604020202020204" pitchFamily="34" charset="0"/>
              <a:buChar char="•"/>
            </a:pPr>
            <a:r>
              <a:rPr lang="en-GB" altLang="fr-FR" sz="1600" b="1" dirty="0" err="1">
                <a:latin typeface="Times New Roman" pitchFamily="18" charset="0"/>
                <a:ea typeface="Geneva" pitchFamily="126" charset="-128"/>
              </a:rPr>
              <a:t>Fièvre</a:t>
            </a:r>
            <a:endParaRPr lang="en-GB" altLang="fr-FR" sz="1600" b="1" dirty="0">
              <a:latin typeface="Times New Roman" pitchFamily="18" charset="0"/>
              <a:ea typeface="Geneva" pitchFamily="126" charset="-128"/>
            </a:endParaRPr>
          </a:p>
          <a:p>
            <a:pPr marL="285750" indent="-285750" eaLnBrk="1" hangingPunct="1">
              <a:buFont typeface="Arial" panose="020B0604020202020204" pitchFamily="34" charset="0"/>
              <a:buChar char="•"/>
            </a:pPr>
            <a:r>
              <a:rPr lang="en-GB" altLang="fr-FR" sz="1600" b="1" dirty="0" err="1">
                <a:latin typeface="Times New Roman" pitchFamily="18" charset="0"/>
                <a:ea typeface="Geneva" pitchFamily="126" charset="-128"/>
              </a:rPr>
              <a:t>Malabsorption</a:t>
            </a:r>
            <a:r>
              <a:rPr lang="en-GB" altLang="fr-FR" sz="1600" b="1" dirty="0">
                <a:latin typeface="Times New Roman" pitchFamily="18" charset="0"/>
                <a:ea typeface="Geneva" pitchFamily="126" charset="-128"/>
              </a:rPr>
              <a:t> (</a:t>
            </a:r>
            <a:r>
              <a:rPr lang="en-GB" altLang="fr-FR" sz="1600" dirty="0" err="1">
                <a:latin typeface="Times New Roman" pitchFamily="18" charset="0"/>
                <a:ea typeface="Geneva" pitchFamily="126" charset="-128"/>
              </a:rPr>
              <a:t>syndrôme</a:t>
            </a:r>
            <a:r>
              <a:rPr lang="en-GB" altLang="fr-FR" sz="1600" dirty="0">
                <a:latin typeface="Times New Roman" pitchFamily="18" charset="0"/>
                <a:ea typeface="Geneva" pitchFamily="126" charset="-128"/>
              </a:rPr>
              <a:t> de </a:t>
            </a:r>
            <a:r>
              <a:rPr lang="en-GB" altLang="fr-FR" sz="1600" dirty="0" err="1">
                <a:latin typeface="Times New Roman" pitchFamily="18" charset="0"/>
                <a:ea typeface="Geneva" pitchFamily="126" charset="-128"/>
              </a:rPr>
              <a:t>l’intestin</a:t>
            </a:r>
            <a:r>
              <a:rPr lang="en-GB" altLang="fr-FR" sz="1600" dirty="0">
                <a:latin typeface="Times New Roman" pitchFamily="18" charset="0"/>
                <a:ea typeface="Geneva" pitchFamily="126" charset="-128"/>
              </a:rPr>
              <a:t> court, </a:t>
            </a:r>
            <a:r>
              <a:rPr lang="en-GB" altLang="fr-FR" sz="1600" dirty="0" err="1">
                <a:latin typeface="Times New Roman" pitchFamily="18" charset="0"/>
                <a:ea typeface="Geneva" pitchFamily="126" charset="-128"/>
              </a:rPr>
              <a:t>malabsorption</a:t>
            </a:r>
            <a:r>
              <a:rPr lang="en-GB" altLang="fr-FR" sz="1600" dirty="0">
                <a:latin typeface="Times New Roman" pitchFamily="18" charset="0"/>
                <a:ea typeface="Geneva" pitchFamily="126" charset="-128"/>
              </a:rPr>
              <a:t> de </a:t>
            </a:r>
            <a:r>
              <a:rPr lang="en-GB" altLang="fr-FR" sz="1600" dirty="0" err="1">
                <a:latin typeface="Times New Roman" pitchFamily="18" charset="0"/>
                <a:ea typeface="Geneva" pitchFamily="126" charset="-128"/>
              </a:rPr>
              <a:t>l’acide</a:t>
            </a:r>
            <a:r>
              <a:rPr lang="en-GB" altLang="fr-FR" sz="1600" dirty="0">
                <a:latin typeface="Times New Roman" pitchFamily="18" charset="0"/>
                <a:ea typeface="Geneva" pitchFamily="126" charset="-128"/>
              </a:rPr>
              <a:t> </a:t>
            </a:r>
            <a:r>
              <a:rPr lang="en-GB" altLang="fr-FR" sz="1600" dirty="0" err="1">
                <a:latin typeface="Times New Roman" pitchFamily="18" charset="0"/>
                <a:ea typeface="Geneva" pitchFamily="126" charset="-128"/>
              </a:rPr>
              <a:t>biliaire</a:t>
            </a:r>
            <a:r>
              <a:rPr lang="en-GB" altLang="fr-FR" sz="1600" dirty="0">
                <a:latin typeface="Times New Roman" pitchFamily="18" charset="0"/>
                <a:ea typeface="Geneva" pitchFamily="126" charset="-128"/>
              </a:rPr>
              <a:t>…)</a:t>
            </a:r>
          </a:p>
          <a:p>
            <a:pPr marL="285750" indent="-285750">
              <a:buFont typeface="Arial" panose="020B0604020202020204" pitchFamily="34" charset="0"/>
              <a:buChar char="•"/>
            </a:pPr>
            <a:r>
              <a:rPr lang="fr-FR" sz="1600" b="1" dirty="0">
                <a:latin typeface="Times New Roman" panose="02020603050405020304" pitchFamily="18" charset="0"/>
                <a:cs typeface="Times New Roman" panose="02020603050405020304" pitchFamily="18" charset="0"/>
              </a:rPr>
              <a:t>Extra-intestinaux</a:t>
            </a:r>
            <a:r>
              <a:rPr lang="fr-FR" sz="1600" dirty="0">
                <a:latin typeface="Times New Roman" panose="02020603050405020304" pitchFamily="18" charset="0"/>
                <a:cs typeface="Times New Roman" panose="02020603050405020304" pitchFamily="18" charset="0"/>
              </a:rPr>
              <a:t> : articulaires (</a:t>
            </a:r>
            <a:r>
              <a:rPr lang="fr-FR" sz="1600" b="1" dirty="0">
                <a:latin typeface="Times New Roman" panose="02020603050405020304" pitchFamily="18" charset="0"/>
                <a:cs typeface="Times New Roman" panose="02020603050405020304" pitchFamily="18" charset="0"/>
              </a:rPr>
              <a:t>arthrites</a:t>
            </a:r>
            <a:r>
              <a:rPr lang="fr-FR" sz="1600" dirty="0">
                <a:latin typeface="Times New Roman" panose="02020603050405020304" pitchFamily="18" charset="0"/>
                <a:cs typeface="Times New Roman" panose="02020603050405020304" pitchFamily="18" charset="0"/>
              </a:rPr>
              <a:t>),cutanées ou oculaires</a:t>
            </a:r>
            <a:endParaRPr lang="en-GB" altLang="fr-FR" sz="2200" dirty="0">
              <a:latin typeface="Times New Roman" pitchFamily="18" charset="0"/>
              <a:ea typeface="Geneva" pitchFamily="126" charset="-128"/>
            </a:endParaRPr>
          </a:p>
        </p:txBody>
      </p:sp>
      <p:sp>
        <p:nvSpPr>
          <p:cNvPr id="2" name="Rectangle 1"/>
          <p:cNvSpPr/>
          <p:nvPr/>
        </p:nvSpPr>
        <p:spPr>
          <a:xfrm>
            <a:off x="1056056" y="6512539"/>
            <a:ext cx="2286000" cy="276999"/>
          </a:xfrm>
          <a:prstGeom prst="rect">
            <a:avLst/>
          </a:prstGeom>
        </p:spPr>
        <p:txBody>
          <a:bodyPr>
            <a:spAutoFit/>
          </a:bodyPr>
          <a:lstStyle/>
          <a:p>
            <a:pPr lvl="0"/>
            <a:r>
              <a:rPr lang="fr-FR" sz="1200" i="1" dirty="0">
                <a:solidFill>
                  <a:prstClr val="black"/>
                </a:solidFill>
                <a:latin typeface="Calibri" pitchFamily="34" charset="0"/>
                <a:ea typeface="Geneva" pitchFamily="126" charset="-128"/>
              </a:rPr>
              <a:t>Copyright </a:t>
            </a:r>
            <a:r>
              <a:rPr lang="fr-FR" sz="1200" i="1" dirty="0" smtClean="0">
                <a:solidFill>
                  <a:prstClr val="black"/>
                </a:solidFill>
                <a:latin typeface="Calibri" pitchFamily="34" charset="0"/>
                <a:ea typeface="Geneva" pitchFamily="126" charset="-128"/>
              </a:rPr>
              <a:t>2016 </a:t>
            </a:r>
            <a:r>
              <a:rPr lang="fr-FR" sz="1200" i="1" dirty="0">
                <a:solidFill>
                  <a:prstClr val="black"/>
                </a:solidFill>
                <a:latin typeface="Calibri" pitchFamily="34" charset="0"/>
                <a:ea typeface="Geneva" pitchFamily="126" charset="-128"/>
              </a:rPr>
              <a:t>MATHEC</a:t>
            </a:r>
            <a:endParaRPr lang="fr-FR" dirty="0">
              <a:solidFill>
                <a:prstClr val="black"/>
              </a:solidFill>
              <a:latin typeface="Calibri" pitchFamily="34" charset="0"/>
              <a:ea typeface="Geneva" pitchFamily="126" charset="-128"/>
            </a:endParaRPr>
          </a:p>
        </p:txBody>
      </p:sp>
      <p:pic>
        <p:nvPicPr>
          <p:cNvPr id="6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704" y="6205358"/>
            <a:ext cx="967505" cy="61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99792" y="1556792"/>
            <a:ext cx="2886075" cy="3609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Content Placeholder 3" descr="P1050633.JPG"/>
          <p:cNvPicPr>
            <a:picLocks noChangeAspect="1"/>
          </p:cNvPicPr>
          <p:nvPr/>
        </p:nvPicPr>
        <p:blipFill>
          <a:blip r:embed="rId8" cstate="print">
            <a:extLst>
              <a:ext uri="{28A0092B-C50C-407E-A947-70E740481C1C}">
                <a14:useLocalDpi xmlns:a14="http://schemas.microsoft.com/office/drawing/2010/main" val="0"/>
              </a:ext>
            </a:extLst>
          </a:blip>
          <a:srcRect l="12860" r="16827"/>
          <a:stretch>
            <a:fillRect/>
          </a:stretch>
        </p:blipFill>
        <p:spPr bwMode="auto">
          <a:xfrm>
            <a:off x="323528" y="3656358"/>
            <a:ext cx="1727200"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6" descr="http://www.ispub.com/ispub/ijs/volume_18_number_1_1/a_rare_case_of_fistula_in_ano_presenting_as_a_painful_gluteal_lump/ano-fig1b.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73252" y="5157192"/>
            <a:ext cx="1674812"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diapo 15 son">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cstate="print"/>
          <a:stretch>
            <a:fillRect/>
          </a:stretch>
        </p:blipFill>
        <p:spPr>
          <a:xfrm>
            <a:off x="8811344" y="6525344"/>
            <a:ext cx="332656" cy="332656"/>
          </a:xfrm>
          <a:prstGeom prst="rect">
            <a:avLst/>
          </a:prstGeom>
        </p:spPr>
      </p:pic>
    </p:spTree>
    <p:custDataLst>
      <p:tags r:id="rId1"/>
    </p:custDataLst>
    <p:extLst>
      <p:ext uri="{BB962C8B-B14F-4D97-AF65-F5344CB8AC3E}">
        <p14:creationId xmlns:p14="http://schemas.microsoft.com/office/powerpoint/2010/main" val="3893719082"/>
      </p:ext>
    </p:extLst>
  </p:cSld>
  <p:clrMapOvr>
    <a:masterClrMapping/>
  </p:clrMapOvr>
  <p:transition advTm="3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342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3923928" y="-387424"/>
            <a:ext cx="5148064" cy="7250079"/>
          </a:xfrm>
        </p:spPr>
      </p:pic>
      <p:sp>
        <p:nvSpPr>
          <p:cNvPr id="6" name="ZoneTexte 5"/>
          <p:cNvSpPr txBox="1"/>
          <p:nvPr/>
        </p:nvSpPr>
        <p:spPr>
          <a:xfrm>
            <a:off x="20050" y="836712"/>
            <a:ext cx="3543838" cy="2862322"/>
          </a:xfrm>
          <a:prstGeom prst="rect">
            <a:avLst/>
          </a:prstGeom>
          <a:noFill/>
        </p:spPr>
        <p:txBody>
          <a:bodyPr wrap="square" rtlCol="0">
            <a:spAutoFit/>
          </a:bodyPr>
          <a:lstStyle/>
          <a:p>
            <a:pPr lvl="0" algn="ctr" eaLnBrk="0" fontAlgn="base" hangingPunct="0">
              <a:spcBef>
                <a:spcPct val="0"/>
              </a:spcBef>
              <a:spcAft>
                <a:spcPct val="0"/>
              </a:spcAft>
            </a:pPr>
            <a:r>
              <a:rPr lang="fr-FR" altLang="fr-FR" b="1">
                <a:solidFill>
                  <a:srgbClr val="FF0000"/>
                </a:solidFill>
                <a:latin typeface="Arial" charset="0"/>
                <a:cs typeface="Arial" charset="0"/>
              </a:rPr>
              <a:t>L’indice de mesure d’activité de la maladie de </a:t>
            </a:r>
            <a:r>
              <a:rPr lang="fr-FR" altLang="fr-FR" b="1" err="1">
                <a:solidFill>
                  <a:srgbClr val="FF0000"/>
                </a:solidFill>
                <a:latin typeface="Arial" charset="0"/>
                <a:cs typeface="Arial" charset="0"/>
              </a:rPr>
              <a:t>Crohn</a:t>
            </a:r>
            <a:r>
              <a:rPr lang="fr-FR" altLang="fr-FR" b="1">
                <a:solidFill>
                  <a:srgbClr val="FF0000"/>
                </a:solidFill>
                <a:latin typeface="Arial" charset="0"/>
                <a:cs typeface="Arial" charset="0"/>
              </a:rPr>
              <a:t> (CDAI)</a:t>
            </a:r>
          </a:p>
          <a:p>
            <a:pPr lvl="0" eaLnBrk="0" fontAlgn="base" hangingPunct="0">
              <a:spcBef>
                <a:spcPct val="0"/>
              </a:spcBef>
              <a:spcAft>
                <a:spcPct val="0"/>
              </a:spcAft>
            </a:pPr>
            <a:endParaRPr lang="fr-FR" altLang="fr-FR">
              <a:latin typeface="Arial" charset="0"/>
              <a:cs typeface="Arial" charset="0"/>
            </a:endParaRPr>
          </a:p>
          <a:p>
            <a:pPr lvl="0" eaLnBrk="0" fontAlgn="base" hangingPunct="0">
              <a:spcBef>
                <a:spcPct val="0"/>
              </a:spcBef>
              <a:spcAft>
                <a:spcPct val="0"/>
              </a:spcAft>
            </a:pPr>
            <a:r>
              <a:rPr lang="fr-FR" altLang="fr-FR">
                <a:latin typeface="Arial" charset="0"/>
                <a:cs typeface="Arial" charset="0"/>
              </a:rPr>
              <a:t> - 8 facteurs </a:t>
            </a:r>
          </a:p>
          <a:p>
            <a:pPr lvl="0" eaLnBrk="0" fontAlgn="base" hangingPunct="0">
              <a:spcBef>
                <a:spcPct val="0"/>
              </a:spcBef>
              <a:spcAft>
                <a:spcPct val="0"/>
              </a:spcAft>
            </a:pPr>
            <a:r>
              <a:rPr lang="fr-FR" altLang="fr-FR">
                <a:latin typeface="Arial" charset="0"/>
                <a:cs typeface="Arial" charset="0"/>
              </a:rPr>
              <a:t>- coefficient de pondération</a:t>
            </a:r>
          </a:p>
          <a:p>
            <a:pPr lvl="0" eaLnBrk="0" fontAlgn="base" hangingPunct="0">
              <a:spcBef>
                <a:spcPct val="0"/>
              </a:spcBef>
              <a:spcAft>
                <a:spcPct val="0"/>
              </a:spcAft>
            </a:pPr>
            <a:r>
              <a:rPr lang="fr-FR" altLang="fr-FR">
                <a:latin typeface="Arial" charset="0"/>
                <a:cs typeface="Arial" charset="0"/>
              </a:rPr>
              <a:t> - puis additionnés.</a:t>
            </a:r>
          </a:p>
          <a:p>
            <a:pPr lvl="0" eaLnBrk="0" fontAlgn="base" hangingPunct="0">
              <a:spcBef>
                <a:spcPct val="0"/>
              </a:spcBef>
              <a:spcAft>
                <a:spcPct val="0"/>
              </a:spcAft>
            </a:pPr>
            <a:endParaRPr lang="fr-FR" altLang="fr-FR">
              <a:latin typeface="Arial" charset="0"/>
              <a:cs typeface="Arial" charset="0"/>
            </a:endParaRPr>
          </a:p>
          <a:p>
            <a:pPr lvl="0" eaLnBrk="0" fontAlgn="base" hangingPunct="0">
              <a:spcBef>
                <a:spcPct val="0"/>
              </a:spcBef>
              <a:spcAft>
                <a:spcPct val="0"/>
              </a:spcAft>
            </a:pPr>
            <a:endParaRPr lang="fr-FR" altLang="fr-FR">
              <a:latin typeface="Arial" charset="0"/>
              <a:cs typeface="Arial" charset="0"/>
            </a:endParaRPr>
          </a:p>
          <a:p>
            <a:pPr lvl="0" eaLnBrk="0" fontAlgn="base" hangingPunct="0">
              <a:spcBef>
                <a:spcPct val="0"/>
              </a:spcBef>
              <a:spcAft>
                <a:spcPct val="0"/>
              </a:spcAft>
            </a:pPr>
            <a:r>
              <a:rPr lang="fr-FR" altLang="fr-FR" b="1">
                <a:solidFill>
                  <a:srgbClr val="FF0000"/>
                </a:solidFill>
                <a:latin typeface="Arial" charset="0"/>
                <a:cs typeface="Arial" charset="0"/>
              </a:rPr>
              <a:t>Maladie Active si CDAI &gt; 250</a:t>
            </a:r>
          </a:p>
          <a:p>
            <a:pPr lvl="0" eaLnBrk="0" fontAlgn="base" hangingPunct="0">
              <a:spcBef>
                <a:spcPct val="0"/>
              </a:spcBef>
              <a:spcAft>
                <a:spcPct val="0"/>
              </a:spcAft>
            </a:pPr>
            <a:r>
              <a:rPr lang="fr-FR" altLang="fr-FR" b="1">
                <a:solidFill>
                  <a:srgbClr val="FF0000"/>
                </a:solidFill>
                <a:latin typeface="Arial" charset="0"/>
                <a:cs typeface="Arial" charset="0"/>
              </a:rPr>
              <a:t>Rémission si  CDAI &lt; 150.</a:t>
            </a:r>
            <a:endParaRPr lang="fr-FR" b="1">
              <a:solidFill>
                <a:srgbClr val="FF0000"/>
              </a:solidFill>
            </a:endParaRPr>
          </a:p>
        </p:txBody>
      </p:sp>
      <p:sp>
        <p:nvSpPr>
          <p:cNvPr id="4" name="Rectangle 3"/>
          <p:cNvSpPr/>
          <p:nvPr/>
        </p:nvSpPr>
        <p:spPr>
          <a:xfrm>
            <a:off x="1582256" y="6536377"/>
            <a:ext cx="1693600" cy="276999"/>
          </a:xfrm>
          <a:prstGeom prst="rect">
            <a:avLst/>
          </a:prstGeom>
        </p:spPr>
        <p:txBody>
          <a:bodyPr wrap="square">
            <a:spAutoFit/>
          </a:bodyPr>
          <a:lstStyle/>
          <a:p>
            <a:pPr lvl="0"/>
            <a:r>
              <a:rPr lang="fr-FR" sz="1200" i="1" dirty="0">
                <a:solidFill>
                  <a:prstClr val="black"/>
                </a:solidFill>
                <a:latin typeface="Calibri" pitchFamily="34" charset="0"/>
                <a:ea typeface="Geneva" pitchFamily="126" charset="-128"/>
              </a:rPr>
              <a:t>Copyright </a:t>
            </a:r>
            <a:r>
              <a:rPr lang="fr-FR" sz="1200" i="1" dirty="0" smtClean="0">
                <a:solidFill>
                  <a:prstClr val="black"/>
                </a:solidFill>
                <a:latin typeface="Calibri" pitchFamily="34" charset="0"/>
                <a:ea typeface="Geneva" pitchFamily="126" charset="-128"/>
              </a:rPr>
              <a:t>2016 </a:t>
            </a:r>
            <a:r>
              <a:rPr lang="fr-FR" sz="1200" i="1" dirty="0">
                <a:solidFill>
                  <a:prstClr val="black"/>
                </a:solidFill>
                <a:latin typeface="Calibri" pitchFamily="34" charset="0"/>
                <a:ea typeface="Geneva" pitchFamily="126" charset="-128"/>
              </a:rPr>
              <a:t>MATHEC</a:t>
            </a:r>
            <a:endParaRPr lang="fr-FR" dirty="0">
              <a:solidFill>
                <a:prstClr val="black"/>
              </a:solidFill>
              <a:latin typeface="Calibri" pitchFamily="34" charset="0"/>
              <a:ea typeface="Geneva" pitchFamily="126" charset="-128"/>
            </a:endParaRPr>
          </a:p>
        </p:txBody>
      </p:sp>
      <p:pic>
        <p:nvPicPr>
          <p:cNvPr id="7"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1373" y="6420237"/>
            <a:ext cx="1238750" cy="423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diapo 16 s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883352" y="6597352"/>
            <a:ext cx="260648" cy="260648"/>
          </a:xfrm>
          <a:prstGeom prst="rect">
            <a:avLst/>
          </a:prstGeom>
        </p:spPr>
      </p:pic>
    </p:spTree>
    <p:extLst>
      <p:ext uri="{BB962C8B-B14F-4D97-AF65-F5344CB8AC3E}">
        <p14:creationId xmlns:p14="http://schemas.microsoft.com/office/powerpoint/2010/main" val="736781195"/>
      </p:ext>
    </p:extLst>
  </p:cSld>
  <p:clrMapOvr>
    <a:masterClrMapping/>
  </p:clrMapOvr>
  <mc:AlternateContent xmlns:mc="http://schemas.openxmlformats.org/markup-compatibility/2006" xmlns:p14="http://schemas.microsoft.com/office/powerpoint/2010/main">
    <mc:Choice Requires="p14">
      <p:transition spd="slow" p14:dur="2000" advTm="21000"/>
    </mc:Choice>
    <mc:Fallback xmlns="">
      <p:transition spd="slow"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207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06090"/>
          </a:xfrm>
        </p:spPr>
        <p:txBody>
          <a:bodyPr>
            <a:normAutofit/>
          </a:bodyPr>
          <a:lstStyle/>
          <a:p>
            <a:r>
              <a:rPr lang="fr-FR" sz="2400" b="1" dirty="0">
                <a:solidFill>
                  <a:schemeClr val="tx2"/>
                </a:solidFill>
              </a:rPr>
              <a:t>CROHN ET INDICATIONS AUTOGREFFE DE CSHP    </a:t>
            </a:r>
          </a:p>
        </p:txBody>
      </p:sp>
      <p:sp>
        <p:nvSpPr>
          <p:cNvPr id="3" name="Rectangle 2"/>
          <p:cNvSpPr/>
          <p:nvPr/>
        </p:nvSpPr>
        <p:spPr>
          <a:xfrm>
            <a:off x="403588" y="980728"/>
            <a:ext cx="8280920" cy="4339650"/>
          </a:xfrm>
          <a:prstGeom prst="rect">
            <a:avLst/>
          </a:prstGeom>
        </p:spPr>
        <p:txBody>
          <a:bodyPr wrap="square">
            <a:spAutoFit/>
          </a:bodyPr>
          <a:lstStyle/>
          <a:p>
            <a:pPr marL="285750" indent="-285750">
              <a:buFont typeface="Arial" panose="020B0604020202020204" pitchFamily="34" charset="0"/>
              <a:buChar char="•"/>
            </a:pPr>
            <a:r>
              <a:rPr lang="fr-FR" sz="2200" b="1" dirty="0" err="1"/>
              <a:t>Crohn’s</a:t>
            </a:r>
            <a:r>
              <a:rPr lang="fr-FR" sz="2200" b="1" dirty="0"/>
              <a:t> </a:t>
            </a:r>
            <a:r>
              <a:rPr lang="fr-FR" sz="2200" b="1" dirty="0" err="1"/>
              <a:t>Diseases</a:t>
            </a:r>
            <a:r>
              <a:rPr lang="fr-FR" sz="2200" b="1" dirty="0"/>
              <a:t> Activity Index (CDAI) </a:t>
            </a:r>
            <a:r>
              <a:rPr lang="fr-FR" sz="2200" dirty="0"/>
              <a:t>&gt; 250 associé à au moins 2 des 3 critères suivants : CRP élevée, maladie active </a:t>
            </a:r>
            <a:r>
              <a:rPr lang="fr-FR" sz="2200" dirty="0" err="1"/>
              <a:t>endoscopiquement</a:t>
            </a:r>
            <a:r>
              <a:rPr lang="fr-FR" sz="2200" dirty="0"/>
              <a:t> et confirmée histologiquement, atteinte du grêle   </a:t>
            </a:r>
          </a:p>
          <a:p>
            <a:pPr marL="285750" indent="-285750">
              <a:buFont typeface="Arial" panose="020B0604020202020204" pitchFamily="34" charset="0"/>
              <a:buChar char="•"/>
            </a:pPr>
            <a:r>
              <a:rPr lang="fr-FR" sz="2200" dirty="0"/>
              <a:t>MC évolutive </a:t>
            </a:r>
            <a:r>
              <a:rPr lang="fr-FR" sz="2200" b="1" dirty="0"/>
              <a:t>après au moins 3 lignes successives de traitements immunosuppresseurs</a:t>
            </a:r>
            <a:r>
              <a:rPr lang="fr-FR" sz="2200" dirty="0"/>
              <a:t> (</a:t>
            </a:r>
            <a:r>
              <a:rPr lang="fr-FR" sz="2200" dirty="0" err="1"/>
              <a:t>azathioprine</a:t>
            </a:r>
            <a:r>
              <a:rPr lang="fr-FR" sz="2200" dirty="0"/>
              <a:t>, </a:t>
            </a:r>
            <a:r>
              <a:rPr lang="fr-FR" sz="2200" dirty="0" err="1"/>
              <a:t>methotrexate</a:t>
            </a:r>
            <a:r>
              <a:rPr lang="fr-FR" sz="2200" dirty="0"/>
              <a:t> et traitement anti-TNF) en association à une corticothérapie et en l’absence d’inclusion possible dans un essai thérapeutique </a:t>
            </a:r>
          </a:p>
          <a:p>
            <a:pPr marL="285750" indent="-285750">
              <a:buFont typeface="Arial" panose="020B0604020202020204" pitchFamily="34" charset="0"/>
              <a:buChar char="•"/>
            </a:pPr>
            <a:r>
              <a:rPr lang="fr-FR" sz="2200" b="1" dirty="0"/>
              <a:t>En absence d’indication chirurgicale, ou lorsque la chirurgie est à risque de syndrome du grêle court, ou est refusée par le patient    </a:t>
            </a:r>
          </a:p>
          <a:p>
            <a:pPr marL="285750" indent="-285750">
              <a:buFont typeface="Arial" panose="020B0604020202020204" pitchFamily="34" charset="0"/>
              <a:buChar char="•"/>
            </a:pPr>
            <a:r>
              <a:rPr lang="fr-FR" sz="2200" dirty="0"/>
              <a:t>MC avec atteinte colique réfractaire et lésions périnéales lorsqu’une colectomie avec stomie définitive n’est pas envisageable ou refusée par le patient</a:t>
            </a:r>
          </a:p>
          <a:p>
            <a:endParaRPr lang="fr-FR" sz="1200" dirty="0"/>
          </a:p>
        </p:txBody>
      </p:sp>
      <p:sp>
        <p:nvSpPr>
          <p:cNvPr id="4" name="Rectangle 3"/>
          <p:cNvSpPr/>
          <p:nvPr/>
        </p:nvSpPr>
        <p:spPr>
          <a:xfrm>
            <a:off x="121316" y="5805264"/>
            <a:ext cx="8563192" cy="400110"/>
          </a:xfrm>
          <a:prstGeom prst="rect">
            <a:avLst/>
          </a:prstGeom>
        </p:spPr>
        <p:txBody>
          <a:bodyPr wrap="square">
            <a:spAutoFit/>
          </a:bodyPr>
          <a:lstStyle/>
          <a:p>
            <a:r>
              <a:rPr lang="fr-FR" sz="1000" dirty="0"/>
              <a:t>Indications HSCT Autogreffe des cellules souches hématopoïétiques dans les maladies auto-immunes : recommandations de la SFGMT-TC  D. Farge, L. </a:t>
            </a:r>
            <a:r>
              <a:rPr lang="fr-FR" sz="1000" dirty="0" err="1"/>
              <a:t>Terriou</a:t>
            </a:r>
            <a:r>
              <a:rPr lang="fr-FR" sz="1000" dirty="0"/>
              <a:t> , M. Badoglio, A. </a:t>
            </a:r>
            <a:r>
              <a:rPr lang="fr-FR" sz="1000" dirty="0" err="1"/>
              <a:t>Cras</a:t>
            </a:r>
            <a:r>
              <a:rPr lang="fr-FR" sz="1000" dirty="0"/>
              <a:t>, P. </a:t>
            </a:r>
            <a:r>
              <a:rPr lang="fr-FR" sz="1000" dirty="0" err="1"/>
              <a:t>Desreumaux</a:t>
            </a:r>
            <a:r>
              <a:rPr lang="fr-FR" sz="1000" dirty="0"/>
              <a:t>, S. Hadj-</a:t>
            </a:r>
            <a:r>
              <a:rPr lang="fr-FR" sz="1000" dirty="0" err="1"/>
              <a:t>Khelifa</a:t>
            </a:r>
            <a:r>
              <a:rPr lang="fr-FR" sz="1000" dirty="0"/>
              <a:t> , Z. </a:t>
            </a:r>
            <a:r>
              <a:rPr lang="fr-FR" sz="1000" dirty="0" err="1"/>
              <a:t>Marjanovic</a:t>
            </a:r>
            <a:r>
              <a:rPr lang="fr-FR" sz="1000" dirty="0"/>
              <a:t> , A. Moisan, R. </a:t>
            </a:r>
            <a:r>
              <a:rPr lang="fr-FR" sz="1000" dirty="0" err="1"/>
              <a:t>Dulery</a:t>
            </a:r>
            <a:r>
              <a:rPr lang="fr-FR" sz="1000" dirty="0"/>
              <a:t> C. Faucher , A. </a:t>
            </a:r>
            <a:r>
              <a:rPr lang="fr-FR" sz="1000" dirty="0" err="1"/>
              <a:t>Hij</a:t>
            </a:r>
            <a:r>
              <a:rPr lang="fr-FR" sz="1000" dirty="0"/>
              <a:t> , T. Martin, P. </a:t>
            </a:r>
            <a:r>
              <a:rPr lang="fr-FR" sz="1000" dirty="0" err="1"/>
              <a:t>Vermersch</a:t>
            </a:r>
            <a:r>
              <a:rPr lang="fr-FR" sz="1000" dirty="0"/>
              <a:t>, I. </a:t>
            </a:r>
            <a:r>
              <a:rPr lang="fr-FR" sz="1000" dirty="0" err="1"/>
              <a:t>Yakoub</a:t>
            </a:r>
            <a:r>
              <a:rPr lang="fr-FR" sz="1000" dirty="0"/>
              <a:t>-Agha  </a:t>
            </a:r>
          </a:p>
        </p:txBody>
      </p:sp>
      <p:sp>
        <p:nvSpPr>
          <p:cNvPr id="5" name="Rectangle 4"/>
          <p:cNvSpPr/>
          <p:nvPr/>
        </p:nvSpPr>
        <p:spPr>
          <a:xfrm>
            <a:off x="6406792" y="6536377"/>
            <a:ext cx="1693600" cy="276999"/>
          </a:xfrm>
          <a:prstGeom prst="rect">
            <a:avLst/>
          </a:prstGeom>
        </p:spPr>
        <p:txBody>
          <a:bodyPr wrap="square">
            <a:spAutoFit/>
          </a:bodyPr>
          <a:lstStyle/>
          <a:p>
            <a:pPr lvl="0"/>
            <a:r>
              <a:rPr lang="fr-FR" sz="1200" i="1" dirty="0">
                <a:solidFill>
                  <a:prstClr val="black"/>
                </a:solidFill>
                <a:latin typeface="Calibri" pitchFamily="34" charset="0"/>
                <a:ea typeface="Geneva" pitchFamily="126" charset="-128"/>
              </a:rPr>
              <a:t>Copyright </a:t>
            </a:r>
            <a:r>
              <a:rPr lang="fr-FR" sz="1200" i="1" dirty="0" smtClean="0">
                <a:solidFill>
                  <a:prstClr val="black"/>
                </a:solidFill>
                <a:latin typeface="Calibri" pitchFamily="34" charset="0"/>
                <a:ea typeface="Geneva" pitchFamily="126" charset="-128"/>
              </a:rPr>
              <a:t>2016 </a:t>
            </a:r>
            <a:r>
              <a:rPr lang="fr-FR" sz="1200" i="1" dirty="0">
                <a:solidFill>
                  <a:prstClr val="black"/>
                </a:solidFill>
                <a:latin typeface="Calibri" pitchFamily="34" charset="0"/>
                <a:ea typeface="Geneva" pitchFamily="126" charset="-128"/>
              </a:rPr>
              <a:t>MATHEC</a:t>
            </a:r>
            <a:endParaRPr lang="fr-FR" dirty="0">
              <a:solidFill>
                <a:prstClr val="black"/>
              </a:solidFill>
              <a:latin typeface="Calibri" pitchFamily="34" charset="0"/>
              <a:ea typeface="Geneva" pitchFamily="126" charset="-128"/>
            </a:endParaRPr>
          </a:p>
        </p:txBody>
      </p:sp>
      <p:pic>
        <p:nvPicPr>
          <p:cNvPr id="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15909" y="6420237"/>
            <a:ext cx="1238750" cy="423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diapo 17 s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785920" y="6499920"/>
            <a:ext cx="358080" cy="358080"/>
          </a:xfrm>
          <a:prstGeom prst="rect">
            <a:avLst/>
          </a:prstGeom>
        </p:spPr>
      </p:pic>
    </p:spTree>
    <p:extLst>
      <p:ext uri="{BB962C8B-B14F-4D97-AF65-F5344CB8AC3E}">
        <p14:creationId xmlns:p14="http://schemas.microsoft.com/office/powerpoint/2010/main" val="1831495902"/>
      </p:ext>
    </p:extLst>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599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19" y="144016"/>
            <a:ext cx="8892481" cy="1124744"/>
          </a:xfrm>
        </p:spPr>
        <p:txBody>
          <a:bodyPr>
            <a:normAutofit fontScale="90000"/>
          </a:bodyPr>
          <a:lstStyle/>
          <a:p>
            <a:r>
              <a:rPr lang="fr-FR" sz="3600" b="1" dirty="0">
                <a:solidFill>
                  <a:srgbClr val="FF0000"/>
                </a:solidFill>
              </a:rPr>
              <a:t>Autogreffe de Cellules Souches Hématopoïétiques(CSH): 2 étapes </a:t>
            </a:r>
            <a:endParaRPr lang="fr-FR" sz="2800" dirty="0"/>
          </a:p>
        </p:txBody>
      </p:sp>
      <p:sp>
        <p:nvSpPr>
          <p:cNvPr id="3" name="Espace réservé du contenu 2"/>
          <p:cNvSpPr>
            <a:spLocks noGrp="1"/>
          </p:cNvSpPr>
          <p:nvPr>
            <p:ph idx="1"/>
          </p:nvPr>
        </p:nvSpPr>
        <p:spPr>
          <a:xfrm>
            <a:off x="107504" y="1340768"/>
            <a:ext cx="8856984" cy="3024336"/>
          </a:xfrm>
        </p:spPr>
        <p:txBody>
          <a:bodyPr>
            <a:normAutofit fontScale="92500" lnSpcReduction="20000"/>
          </a:bodyPr>
          <a:lstStyle/>
          <a:p>
            <a:pPr lvl="0"/>
            <a:r>
              <a:rPr lang="fr-FR" sz="2200" b="1" dirty="0">
                <a:solidFill>
                  <a:srgbClr val="FF0000"/>
                </a:solidFill>
              </a:rPr>
              <a:t>1</a:t>
            </a:r>
            <a:r>
              <a:rPr lang="fr-FR" sz="2200" b="1" baseline="30000" dirty="0">
                <a:solidFill>
                  <a:srgbClr val="FF0000"/>
                </a:solidFill>
              </a:rPr>
              <a:t>ère</a:t>
            </a:r>
            <a:r>
              <a:rPr lang="fr-FR" sz="2200" b="1" dirty="0">
                <a:solidFill>
                  <a:srgbClr val="FF0000"/>
                </a:solidFill>
              </a:rPr>
              <a:t> phase : mobilisation des CSH </a:t>
            </a:r>
            <a:r>
              <a:rPr lang="fr-FR" sz="2200" dirty="0"/>
              <a:t>après administration d’une chimiothérapie à faible dose suivie d’une procédure de cytaphérèse permettant le recueil de ces CSH. </a:t>
            </a:r>
          </a:p>
          <a:p>
            <a:pPr lvl="0"/>
            <a:r>
              <a:rPr lang="fr-FR" sz="2200" b="1" dirty="0">
                <a:solidFill>
                  <a:srgbClr val="FF0000"/>
                </a:solidFill>
              </a:rPr>
              <a:t>2</a:t>
            </a:r>
            <a:r>
              <a:rPr lang="fr-FR" sz="2200" b="1" baseline="30000" dirty="0">
                <a:solidFill>
                  <a:srgbClr val="FF0000"/>
                </a:solidFill>
              </a:rPr>
              <a:t>ème</a:t>
            </a:r>
            <a:r>
              <a:rPr lang="fr-FR" sz="2200" b="1" dirty="0">
                <a:solidFill>
                  <a:srgbClr val="FF0000"/>
                </a:solidFill>
              </a:rPr>
              <a:t> phase : intensification thérapeutique </a:t>
            </a:r>
            <a:r>
              <a:rPr lang="fr-FR" sz="2200" dirty="0">
                <a:solidFill>
                  <a:srgbClr val="FF0000"/>
                </a:solidFill>
              </a:rPr>
              <a:t>: </a:t>
            </a:r>
            <a:r>
              <a:rPr lang="fr-FR" sz="2200" dirty="0"/>
              <a:t>administration  d’une chimiothérapie à  fortes doses associée à du sérum anti-lymphocytaire </a:t>
            </a:r>
            <a:r>
              <a:rPr lang="fr-FR" sz="2200" dirty="0">
                <a:solidFill>
                  <a:srgbClr val="FF0000"/>
                </a:solidFill>
              </a:rPr>
              <a:t>(</a:t>
            </a:r>
            <a:r>
              <a:rPr lang="fr-FR" sz="2200" b="1" dirty="0">
                <a:solidFill>
                  <a:srgbClr val="FF0000"/>
                </a:solidFill>
              </a:rPr>
              <a:t>conditionnement</a:t>
            </a:r>
            <a:r>
              <a:rPr lang="fr-FR" sz="2200" dirty="0">
                <a:solidFill>
                  <a:srgbClr val="FF0000"/>
                </a:solidFill>
              </a:rPr>
              <a:t>) </a:t>
            </a:r>
            <a:r>
              <a:rPr lang="fr-FR" sz="2200" dirty="0"/>
              <a:t>pour éliminer les cellules « auto-réactives » à l’origine de la maladie, suivie de la réinjection des CSH prélevées dans le sang </a:t>
            </a:r>
            <a:r>
              <a:rPr lang="fr-FR" sz="2200" dirty="0">
                <a:solidFill>
                  <a:srgbClr val="FF0000"/>
                </a:solidFill>
              </a:rPr>
              <a:t>(</a:t>
            </a:r>
            <a:r>
              <a:rPr lang="fr-FR" sz="2200" b="1" dirty="0">
                <a:solidFill>
                  <a:srgbClr val="FF0000"/>
                </a:solidFill>
              </a:rPr>
              <a:t>autogreffe</a:t>
            </a:r>
            <a:r>
              <a:rPr lang="fr-FR" sz="2200" dirty="0">
                <a:solidFill>
                  <a:srgbClr val="FF0000"/>
                </a:solidFill>
              </a:rPr>
              <a:t>)</a:t>
            </a:r>
            <a:r>
              <a:rPr lang="fr-FR" sz="2200" dirty="0"/>
              <a:t>.</a:t>
            </a:r>
          </a:p>
          <a:p>
            <a:pPr marL="174625" indent="0">
              <a:buNone/>
            </a:pPr>
            <a:r>
              <a:rPr lang="fr-FR" sz="2200" dirty="0"/>
              <a:t>A la suite de la chimiothérapie, le sang comptera moins de globules blancs, de globules rouges et de plaquettes pendant une période appelée </a:t>
            </a:r>
            <a:r>
              <a:rPr lang="fr-FR" sz="2200" b="1" dirty="0">
                <a:solidFill>
                  <a:srgbClr val="FF0000"/>
                </a:solidFill>
              </a:rPr>
              <a:t>« aplasie ». </a:t>
            </a:r>
            <a:r>
              <a:rPr lang="fr-FR" sz="2200" dirty="0"/>
              <a:t>La durée de la période d’aplasie est variable selon les individus et l’intensité de la chimiothérapie.</a:t>
            </a:r>
          </a:p>
          <a:p>
            <a:pPr marL="0" indent="0">
              <a:buNone/>
            </a:pPr>
            <a:endParaRPr lang="fr-FR" dirty="0"/>
          </a:p>
          <a:p>
            <a:endParaRPr lang="fr-FR" dirty="0"/>
          </a:p>
          <a:p>
            <a:endParaRPr lang="fr-FR" dirty="0"/>
          </a:p>
        </p:txBody>
      </p:sp>
      <p:sp>
        <p:nvSpPr>
          <p:cNvPr id="5" name="Rectangle à coins arrondis 4"/>
          <p:cNvSpPr/>
          <p:nvPr/>
        </p:nvSpPr>
        <p:spPr>
          <a:xfrm>
            <a:off x="107504" y="4293097"/>
            <a:ext cx="8928992" cy="17281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a:t>La </a:t>
            </a:r>
            <a:r>
              <a:rPr lang="fr-FR" b="1">
                <a:solidFill>
                  <a:schemeClr val="tx2">
                    <a:lumMod val="60000"/>
                    <a:lumOff val="40000"/>
                  </a:schemeClr>
                </a:solidFill>
              </a:rPr>
              <a:t>réinjection des CSH </a:t>
            </a:r>
            <a:r>
              <a:rPr lang="fr-FR"/>
              <a:t>a pour but de limiter la durée de la période d’aplasie et de permettre la </a:t>
            </a:r>
            <a:r>
              <a:rPr lang="fr-FR" b="1">
                <a:solidFill>
                  <a:schemeClr val="tx2">
                    <a:lumMod val="60000"/>
                    <a:lumOff val="40000"/>
                  </a:schemeClr>
                </a:solidFill>
              </a:rPr>
              <a:t>reconstitution « de novo » du système hématopoïétique </a:t>
            </a:r>
            <a:r>
              <a:rPr lang="fr-FR"/>
              <a:t>ainsi que l’apparition de nouvelles cellules sanguines et immunitaires, remplaçant les cellules originelles du système immunitaire (et donc  </a:t>
            </a:r>
            <a:r>
              <a:rPr lang="fr-FR" err="1"/>
              <a:t>autoréactives</a:t>
            </a:r>
            <a:r>
              <a:rPr lang="fr-FR"/>
              <a:t>), qui ont été éliminées par le </a:t>
            </a:r>
            <a:r>
              <a:rPr lang="fr-FR" err="1"/>
              <a:t>cyclophosphamide</a:t>
            </a:r>
            <a:r>
              <a:rPr lang="fr-FR"/>
              <a:t> et le sérum anti-lymphocytaire.</a:t>
            </a:r>
          </a:p>
        </p:txBody>
      </p:sp>
      <p:sp>
        <p:nvSpPr>
          <p:cNvPr id="6" name="Rectangle 5"/>
          <p:cNvSpPr/>
          <p:nvPr/>
        </p:nvSpPr>
        <p:spPr>
          <a:xfrm>
            <a:off x="1582256" y="6536377"/>
            <a:ext cx="1693600" cy="276999"/>
          </a:xfrm>
          <a:prstGeom prst="rect">
            <a:avLst/>
          </a:prstGeom>
        </p:spPr>
        <p:txBody>
          <a:bodyPr wrap="square">
            <a:spAutoFit/>
          </a:bodyPr>
          <a:lstStyle/>
          <a:p>
            <a:pPr lvl="0"/>
            <a:r>
              <a:rPr lang="fr-FR" sz="1200" i="1" dirty="0">
                <a:solidFill>
                  <a:prstClr val="black"/>
                </a:solidFill>
                <a:latin typeface="Calibri" pitchFamily="34" charset="0"/>
                <a:ea typeface="Geneva" pitchFamily="126" charset="-128"/>
              </a:rPr>
              <a:t>Copyright </a:t>
            </a:r>
            <a:r>
              <a:rPr lang="fr-FR" sz="1200" i="1" dirty="0" smtClean="0">
                <a:solidFill>
                  <a:prstClr val="black"/>
                </a:solidFill>
                <a:latin typeface="Calibri" pitchFamily="34" charset="0"/>
                <a:ea typeface="Geneva" pitchFamily="126" charset="-128"/>
              </a:rPr>
              <a:t>2016 </a:t>
            </a:r>
            <a:r>
              <a:rPr lang="fr-FR" sz="1200" i="1" dirty="0">
                <a:solidFill>
                  <a:prstClr val="black"/>
                </a:solidFill>
                <a:latin typeface="Calibri" pitchFamily="34" charset="0"/>
                <a:ea typeface="Geneva" pitchFamily="126" charset="-128"/>
              </a:rPr>
              <a:t>MATHEC</a:t>
            </a:r>
            <a:endParaRPr lang="fr-FR" dirty="0">
              <a:solidFill>
                <a:prstClr val="black"/>
              </a:solidFill>
              <a:latin typeface="Calibri" pitchFamily="34" charset="0"/>
              <a:ea typeface="Geneva" pitchFamily="126" charset="-128"/>
            </a:endParaRPr>
          </a:p>
        </p:txBody>
      </p:sp>
      <p:pic>
        <p:nvPicPr>
          <p:cNvPr id="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1373" y="6420237"/>
            <a:ext cx="1238750" cy="423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diapo 18 s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857928" y="6571928"/>
            <a:ext cx="286072" cy="286072"/>
          </a:xfrm>
          <a:prstGeom prst="rect">
            <a:avLst/>
          </a:prstGeom>
        </p:spPr>
      </p:pic>
    </p:spTree>
    <p:extLst>
      <p:ext uri="{BB962C8B-B14F-4D97-AF65-F5344CB8AC3E}">
        <p14:creationId xmlns:p14="http://schemas.microsoft.com/office/powerpoint/2010/main" val="2255740518"/>
      </p:ext>
    </p:extLst>
  </p:cSld>
  <p:clrMapOvr>
    <a:masterClrMapping/>
  </p:clrMapOvr>
  <mc:AlternateContent xmlns:mc="http://schemas.openxmlformats.org/markup-compatibility/2006" xmlns:p14="http://schemas.microsoft.com/office/powerpoint/2010/main">
    <mc:Choice Requires="p14">
      <p:transition spd="slow" p14:dur="2000" advTm="84000"/>
    </mc:Choice>
    <mc:Fallback xmlns="">
      <p:transition spd="slow" advTm="8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839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504" y="188640"/>
            <a:ext cx="4752528" cy="3960440"/>
          </a:xfrm>
        </p:spPr>
        <p:txBody>
          <a:bodyPr>
            <a:normAutofit fontScale="92500" lnSpcReduction="20000"/>
          </a:bodyPr>
          <a:lstStyle/>
          <a:p>
            <a:r>
              <a:rPr lang="fr-FR" sz="2400" b="1" dirty="0">
                <a:solidFill>
                  <a:schemeClr val="tx2">
                    <a:lumMod val="60000"/>
                    <a:lumOff val="40000"/>
                  </a:schemeClr>
                </a:solidFill>
              </a:rPr>
              <a:t>Mobilisation  des CSH :</a:t>
            </a:r>
            <a:endParaRPr lang="fr-FR" sz="2400" dirty="0">
              <a:solidFill>
                <a:schemeClr val="tx2">
                  <a:lumMod val="60000"/>
                  <a:lumOff val="40000"/>
                </a:schemeClr>
              </a:solidFill>
            </a:endParaRPr>
          </a:p>
          <a:p>
            <a:pPr marL="0" indent="0">
              <a:buNone/>
            </a:pPr>
            <a:r>
              <a:rPr lang="fr-FR" sz="1900" dirty="0"/>
              <a:t>Processus  permettant aux CSH de la moelle osseuse (appelées </a:t>
            </a:r>
            <a:r>
              <a:rPr lang="fr-FR" sz="1900" dirty="0">
                <a:solidFill>
                  <a:schemeClr val="accent2"/>
                </a:solidFill>
              </a:rPr>
              <a:t>CD34+</a:t>
            </a:r>
            <a:r>
              <a:rPr lang="fr-FR" sz="1900" dirty="0"/>
              <a:t>), d’être libérées dans la circulation sanguine et d’ y être collectées par une technique spécifique: la </a:t>
            </a:r>
            <a:r>
              <a:rPr lang="fr-FR" sz="1900" dirty="0">
                <a:solidFill>
                  <a:schemeClr val="accent2"/>
                </a:solidFill>
              </a:rPr>
              <a:t>cytaphérèse</a:t>
            </a:r>
            <a:r>
              <a:rPr lang="fr-FR" sz="1900" dirty="0"/>
              <a:t>.</a:t>
            </a:r>
          </a:p>
          <a:p>
            <a:pPr marL="0" indent="0">
              <a:buNone/>
            </a:pPr>
            <a:r>
              <a:rPr lang="fr-FR" sz="1900" dirty="0"/>
              <a:t> Le patient reçoit des injections  (</a:t>
            </a:r>
            <a:r>
              <a:rPr lang="fr-FR" sz="1900" dirty="0" err="1"/>
              <a:t>s.c</a:t>
            </a:r>
            <a:r>
              <a:rPr lang="fr-FR" sz="1900" dirty="0"/>
              <a:t>) de </a:t>
            </a:r>
            <a:r>
              <a:rPr lang="fr-FR" sz="1900" dirty="0">
                <a:solidFill>
                  <a:schemeClr val="accent2"/>
                </a:solidFill>
              </a:rPr>
              <a:t>G-CSF</a:t>
            </a:r>
            <a:r>
              <a:rPr lang="fr-FR" sz="1900" dirty="0">
                <a:solidFill>
                  <a:schemeClr val="accent3">
                    <a:lumMod val="75000"/>
                  </a:schemeClr>
                </a:solidFill>
              </a:rPr>
              <a:t> </a:t>
            </a:r>
            <a:r>
              <a:rPr lang="fr-FR" sz="1900" dirty="0"/>
              <a:t>(facteurs de croissance hématopoïétique) pour favoriser la mobilisation des CSH de la moelle osseuse vers le sang en périphérie. </a:t>
            </a:r>
          </a:p>
          <a:p>
            <a:pPr marL="0" indent="0">
              <a:buNone/>
            </a:pPr>
            <a:r>
              <a:rPr lang="fr-FR" sz="1900" dirty="0">
                <a:solidFill>
                  <a:schemeClr val="tx2">
                    <a:lumMod val="60000"/>
                    <a:lumOff val="40000"/>
                  </a:schemeClr>
                </a:solidFill>
                <a:sym typeface="Wingdings" pitchFamily="2" charset="2"/>
              </a:rPr>
              <a:t>hospitalisation 10 - 15 jours en milieu spécialisé</a:t>
            </a:r>
          </a:p>
          <a:p>
            <a:pPr marL="0" indent="0">
              <a:buNone/>
            </a:pPr>
            <a:r>
              <a:rPr lang="fr-FR" sz="1900" dirty="0">
                <a:solidFill>
                  <a:schemeClr val="tx2">
                    <a:lumMod val="60000"/>
                    <a:lumOff val="40000"/>
                  </a:schemeClr>
                </a:solidFill>
                <a:sym typeface="Wingdings" pitchFamily="2" charset="2"/>
              </a:rPr>
              <a:t>administration de </a:t>
            </a:r>
            <a:r>
              <a:rPr lang="fr-FR" sz="1900" dirty="0" err="1">
                <a:solidFill>
                  <a:schemeClr val="tx2">
                    <a:lumMod val="60000"/>
                    <a:lumOff val="40000"/>
                  </a:schemeClr>
                </a:solidFill>
              </a:rPr>
              <a:t>Cyclophophosphamide</a:t>
            </a:r>
            <a:r>
              <a:rPr lang="fr-FR" sz="1900" dirty="0">
                <a:solidFill>
                  <a:schemeClr val="tx2">
                    <a:lumMod val="60000"/>
                    <a:lumOff val="40000"/>
                  </a:schemeClr>
                </a:solidFill>
              </a:rPr>
              <a:t> via un </a:t>
            </a:r>
            <a:r>
              <a:rPr lang="fr-FR" sz="1900" dirty="0">
                <a:solidFill>
                  <a:schemeClr val="tx2">
                    <a:lumMod val="60000"/>
                    <a:lumOff val="40000"/>
                  </a:schemeClr>
                </a:solidFill>
                <a:sym typeface="Wingdings" pitchFamily="2" charset="2"/>
              </a:rPr>
              <a:t>cathéter central </a:t>
            </a:r>
            <a:r>
              <a:rPr lang="fr-FR" sz="1900" dirty="0">
                <a:solidFill>
                  <a:schemeClr val="tx2">
                    <a:lumMod val="60000"/>
                    <a:lumOff val="40000"/>
                  </a:schemeClr>
                </a:solidFill>
              </a:rPr>
              <a:t>en perfusion de 1 heure, 2 jours de suite</a:t>
            </a:r>
          </a:p>
          <a:p>
            <a:pPr marL="0" indent="0">
              <a:buNone/>
            </a:pPr>
            <a:r>
              <a:rPr lang="fr-FR" sz="1900" dirty="0">
                <a:solidFill>
                  <a:schemeClr val="tx2">
                    <a:lumMod val="60000"/>
                    <a:lumOff val="40000"/>
                  </a:schemeClr>
                </a:solidFill>
                <a:sym typeface="Wingdings" pitchFamily="2" charset="2"/>
              </a:rPr>
              <a:t>injection de facteur de croissance </a:t>
            </a:r>
            <a:r>
              <a:rPr lang="fr-FR" sz="1900" dirty="0">
                <a:solidFill>
                  <a:schemeClr val="tx2">
                    <a:lumMod val="60000"/>
                    <a:lumOff val="40000"/>
                  </a:schemeClr>
                </a:solidFill>
              </a:rPr>
              <a:t>(G-CSF) jusqu’au dernier jour du recueil des CSH. </a:t>
            </a:r>
          </a:p>
        </p:txBody>
      </p:sp>
      <p:pic>
        <p:nvPicPr>
          <p:cNvPr id="4" name="Image 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0032" y="188640"/>
            <a:ext cx="4104456" cy="3960440"/>
          </a:xfrm>
          <a:prstGeom prst="rect">
            <a:avLst/>
          </a:prstGeom>
          <a:noFill/>
          <a:ln>
            <a:noFill/>
          </a:ln>
        </p:spPr>
      </p:pic>
      <p:sp>
        <p:nvSpPr>
          <p:cNvPr id="2" name="Rectangle 1"/>
          <p:cNvSpPr/>
          <p:nvPr/>
        </p:nvSpPr>
        <p:spPr>
          <a:xfrm>
            <a:off x="216024" y="4005064"/>
            <a:ext cx="8748464" cy="2431435"/>
          </a:xfrm>
          <a:prstGeom prst="rect">
            <a:avLst/>
          </a:prstGeom>
        </p:spPr>
        <p:txBody>
          <a:bodyPr wrap="square">
            <a:spAutoFit/>
          </a:bodyPr>
          <a:lstStyle/>
          <a:p>
            <a:pPr marL="342900" indent="-342900">
              <a:buFont typeface="Arial" panose="020B0604020202020204" pitchFamily="34" charset="0"/>
              <a:buChar char="•"/>
            </a:pPr>
            <a:r>
              <a:rPr lang="fr-FR" sz="2400" b="1" dirty="0">
                <a:solidFill>
                  <a:schemeClr val="tx2">
                    <a:lumMod val="60000"/>
                    <a:lumOff val="40000"/>
                  </a:schemeClr>
                </a:solidFill>
              </a:rPr>
              <a:t>Cytaphérèse ou collecte des CSH « CD34+ »:</a:t>
            </a:r>
          </a:p>
          <a:p>
            <a:r>
              <a:rPr lang="fr-FR" sz="1600" dirty="0"/>
              <a:t>-  </a:t>
            </a:r>
            <a:r>
              <a:rPr lang="fr-FR" sz="1600" b="1" dirty="0">
                <a:solidFill>
                  <a:schemeClr val="accent2"/>
                </a:solidFill>
              </a:rPr>
              <a:t>Procédure permettant de filtrer le sang périphérique du patient pour recueillir les CSH circulantes.  </a:t>
            </a:r>
            <a:r>
              <a:rPr lang="fr-FR" sz="1600" dirty="0"/>
              <a:t>Pendant 3 - 6 heures, une machine prélève le sang, le filtre ( dédié, stérile, à usage unique) et le réinjecte dans une autre veine.  D</a:t>
            </a:r>
            <a:r>
              <a:rPr lang="fr-FR" sz="1600" b="1" dirty="0"/>
              <a:t>eux voies d’abord veineux sont nécessaires simultanément</a:t>
            </a:r>
            <a:r>
              <a:rPr lang="fr-FR" sz="1600" dirty="0"/>
              <a:t> : l’une pour réaliser le prélèvement du sang (patient vers machine) et l’autre pour  le retour du sang filtré (de la machine au patient). </a:t>
            </a:r>
          </a:p>
          <a:p>
            <a:r>
              <a:rPr lang="fr-FR" sz="1600" b="1" dirty="0">
                <a:solidFill>
                  <a:schemeClr val="accent2"/>
                </a:solidFill>
              </a:rPr>
              <a:t>- Peut être renouvelée plusieurs jours de suite, jusqu’à ce que le nombre de « cellules CD34</a:t>
            </a:r>
            <a:r>
              <a:rPr lang="fr-FR" sz="1600" b="1" baseline="30000" dirty="0">
                <a:solidFill>
                  <a:schemeClr val="accent2"/>
                </a:solidFill>
              </a:rPr>
              <a:t>+</a:t>
            </a:r>
            <a:r>
              <a:rPr lang="fr-FR" sz="1600" b="1" dirty="0">
                <a:solidFill>
                  <a:schemeClr val="accent2"/>
                </a:solidFill>
              </a:rPr>
              <a:t>»  prélevées soit suffisant</a:t>
            </a:r>
            <a:r>
              <a:rPr lang="fr-FR" sz="1600" dirty="0">
                <a:solidFill>
                  <a:schemeClr val="accent2"/>
                </a:solidFill>
              </a:rPr>
              <a:t>. </a:t>
            </a:r>
          </a:p>
          <a:p>
            <a:r>
              <a:rPr lang="fr-FR" sz="1600" dirty="0"/>
              <a:t>- La ou les poches de CSHP seront ensuite </a:t>
            </a:r>
            <a:r>
              <a:rPr lang="fr-FR" sz="1600" b="1" dirty="0">
                <a:solidFill>
                  <a:schemeClr val="accent2"/>
                </a:solidFill>
              </a:rPr>
              <a:t>congelées</a:t>
            </a:r>
            <a:r>
              <a:rPr lang="fr-FR" sz="1600" dirty="0"/>
              <a:t> jusqu’à la date de la greffe.</a:t>
            </a:r>
          </a:p>
        </p:txBody>
      </p:sp>
      <p:sp>
        <p:nvSpPr>
          <p:cNvPr id="5" name="Rectangle 4"/>
          <p:cNvSpPr/>
          <p:nvPr/>
        </p:nvSpPr>
        <p:spPr>
          <a:xfrm>
            <a:off x="1582256" y="6536377"/>
            <a:ext cx="1693600" cy="276999"/>
          </a:xfrm>
          <a:prstGeom prst="rect">
            <a:avLst/>
          </a:prstGeom>
        </p:spPr>
        <p:txBody>
          <a:bodyPr wrap="square">
            <a:spAutoFit/>
          </a:bodyPr>
          <a:lstStyle/>
          <a:p>
            <a:pPr lvl="0"/>
            <a:r>
              <a:rPr lang="fr-FR" sz="1200" i="1" dirty="0">
                <a:solidFill>
                  <a:prstClr val="black"/>
                </a:solidFill>
                <a:latin typeface="Calibri" pitchFamily="34" charset="0"/>
                <a:ea typeface="Geneva" pitchFamily="126" charset="-128"/>
              </a:rPr>
              <a:t>Copyright </a:t>
            </a:r>
            <a:r>
              <a:rPr lang="fr-FR" sz="1200" i="1" dirty="0" smtClean="0">
                <a:solidFill>
                  <a:prstClr val="black"/>
                </a:solidFill>
                <a:latin typeface="Calibri" pitchFamily="34" charset="0"/>
                <a:ea typeface="Geneva" pitchFamily="126" charset="-128"/>
              </a:rPr>
              <a:t>2016 </a:t>
            </a:r>
            <a:r>
              <a:rPr lang="fr-FR" sz="1200" i="1" dirty="0">
                <a:solidFill>
                  <a:prstClr val="black"/>
                </a:solidFill>
                <a:latin typeface="Calibri" pitchFamily="34" charset="0"/>
                <a:ea typeface="Geneva" pitchFamily="126" charset="-128"/>
              </a:rPr>
              <a:t>MATHEC</a:t>
            </a:r>
            <a:endParaRPr lang="fr-FR" dirty="0">
              <a:solidFill>
                <a:prstClr val="black"/>
              </a:solidFill>
              <a:latin typeface="Calibri" pitchFamily="34" charset="0"/>
              <a:ea typeface="Geneva" pitchFamily="126" charset="-128"/>
            </a:endParaRPr>
          </a:p>
        </p:txBody>
      </p:sp>
      <p:pic>
        <p:nvPicPr>
          <p:cNvPr id="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1373" y="6420237"/>
            <a:ext cx="1238750" cy="423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diapo 19 s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785920" y="6499920"/>
            <a:ext cx="358080" cy="358080"/>
          </a:xfrm>
          <a:prstGeom prst="rect">
            <a:avLst/>
          </a:prstGeom>
        </p:spPr>
      </p:pic>
    </p:spTree>
    <p:extLst>
      <p:ext uri="{BB962C8B-B14F-4D97-AF65-F5344CB8AC3E}">
        <p14:creationId xmlns:p14="http://schemas.microsoft.com/office/powerpoint/2010/main" val="236072027"/>
      </p:ext>
    </p:extLst>
  </p:cSld>
  <p:clrMapOvr>
    <a:masterClrMapping/>
  </p:clrMapOvr>
  <mc:AlternateContent xmlns:mc="http://schemas.openxmlformats.org/markup-compatibility/2006" xmlns:p14="http://schemas.microsoft.com/office/powerpoint/2010/main">
    <mc:Choice Requires="p14">
      <p:transition spd="slow" p14:dur="2000" advTm="97000"/>
    </mc:Choice>
    <mc:Fallback xmlns="">
      <p:transition spd="slow" advTm="9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963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116632"/>
            <a:ext cx="8229600" cy="1174754"/>
          </a:xfrm>
        </p:spPr>
        <p:txBody>
          <a:bodyPr>
            <a:noAutofit/>
          </a:bodyPr>
          <a:lstStyle/>
          <a:p>
            <a:pPr algn="ctr"/>
            <a:r>
              <a:rPr lang="fr-FR" sz="2800" b="1" dirty="0"/>
              <a:t>Historique : </a:t>
            </a:r>
            <a:r>
              <a:rPr lang="fr-FR" sz="2800" b="1" dirty="0">
                <a:solidFill>
                  <a:prstClr val="black"/>
                </a:solidFill>
              </a:rPr>
              <a:t>Greffe de CSH dans le traitement des maladies auto-immunes (MAI) et auto-inflammatoires</a:t>
            </a:r>
            <a:br>
              <a:rPr lang="fr-FR" sz="2800" b="1" dirty="0">
                <a:solidFill>
                  <a:prstClr val="black"/>
                </a:solidFill>
              </a:rPr>
            </a:br>
            <a:endParaRPr lang="fr-FR" sz="2800" b="1" dirty="0"/>
          </a:p>
        </p:txBody>
      </p:sp>
      <p:sp>
        <p:nvSpPr>
          <p:cNvPr id="3" name="Espace réservé du contenu 2"/>
          <p:cNvSpPr>
            <a:spLocks noGrp="1"/>
          </p:cNvSpPr>
          <p:nvPr>
            <p:ph idx="1"/>
          </p:nvPr>
        </p:nvSpPr>
        <p:spPr>
          <a:xfrm>
            <a:off x="0" y="1052736"/>
            <a:ext cx="9144000" cy="4824536"/>
          </a:xfrm>
        </p:spPr>
        <p:txBody>
          <a:bodyPr>
            <a:noAutofit/>
          </a:bodyPr>
          <a:lstStyle/>
          <a:p>
            <a:pPr marL="0" indent="0">
              <a:buNone/>
            </a:pPr>
            <a:r>
              <a:rPr lang="fr-FR" sz="1800" b="1" dirty="0"/>
              <a:t>1985:</a:t>
            </a:r>
            <a:r>
              <a:rPr lang="fr-FR" sz="1800" dirty="0"/>
              <a:t> </a:t>
            </a:r>
            <a:r>
              <a:rPr lang="fr-FR" sz="1800" dirty="0" err="1"/>
              <a:t>Ikehara</a:t>
            </a:r>
            <a:r>
              <a:rPr lang="fr-FR" sz="1800" dirty="0"/>
              <a:t> montre chez la souris que « l’origine des MAI se situe au niveau du système hématopoïétique </a:t>
            </a:r>
            <a:r>
              <a:rPr lang="fr-FR" sz="1800" dirty="0" smtClean="0"/>
              <a:t>de </a:t>
            </a:r>
            <a:r>
              <a:rPr lang="fr-FR" sz="1800" dirty="0"/>
              <a:t>la moelle osseuse (MO)».</a:t>
            </a:r>
            <a:endParaRPr lang="fr-FR" sz="1800" dirty="0">
              <a:solidFill>
                <a:schemeClr val="accent6"/>
              </a:solidFill>
            </a:endParaRPr>
          </a:p>
          <a:p>
            <a:pPr marL="0" indent="0">
              <a:buNone/>
            </a:pPr>
            <a:r>
              <a:rPr lang="fr-FR" sz="1800" b="1" dirty="0"/>
              <a:t>1991: </a:t>
            </a:r>
            <a:r>
              <a:rPr lang="fr-FR" sz="1800" dirty="0"/>
              <a:t>après allogreffe de moelle pour  hémopathie chez l’homme: </a:t>
            </a:r>
            <a:r>
              <a:rPr lang="fr-FR" sz="1800" i="1" dirty="0"/>
              <a:t>rémission possible </a:t>
            </a:r>
            <a:r>
              <a:rPr lang="fr-FR" sz="1800" dirty="0"/>
              <a:t>d’une MAI </a:t>
            </a:r>
            <a:r>
              <a:rPr lang="fr-FR" sz="1800" dirty="0" err="1"/>
              <a:t>coexistante</a:t>
            </a:r>
            <a:r>
              <a:rPr lang="fr-FR" sz="1800" dirty="0"/>
              <a:t> chez le receveur ou à l’inverse</a:t>
            </a:r>
            <a:r>
              <a:rPr lang="fr-FR" sz="1800" i="1" dirty="0"/>
              <a:t> transfert passif</a:t>
            </a:r>
            <a:r>
              <a:rPr lang="fr-FR" sz="1800" dirty="0"/>
              <a:t>  </a:t>
            </a:r>
            <a:r>
              <a:rPr lang="fr-FR" sz="1800" i="1" dirty="0"/>
              <a:t>possible </a:t>
            </a:r>
            <a:r>
              <a:rPr lang="fr-FR" sz="1800" dirty="0"/>
              <a:t>chez le receveur d’une MAI présente chez le donneur.</a:t>
            </a:r>
          </a:p>
          <a:p>
            <a:pPr marL="0" indent="0">
              <a:buNone/>
            </a:pPr>
            <a:r>
              <a:rPr lang="fr-FR" sz="1800" b="1" dirty="0">
                <a:solidFill>
                  <a:srgbClr val="FF0000"/>
                </a:solidFill>
              </a:rPr>
              <a:t>1995: 1ère allogreffe de moelle osseuse pour lupus sévère  en Italie </a:t>
            </a:r>
            <a:r>
              <a:rPr lang="fr-FR" sz="1800" dirty="0"/>
              <a:t>(Pr A Marmont)</a:t>
            </a:r>
          </a:p>
          <a:p>
            <a:pPr marL="0" indent="0">
              <a:buNone/>
            </a:pPr>
            <a:r>
              <a:rPr lang="fr-FR" sz="1800" dirty="0"/>
              <a:t> </a:t>
            </a:r>
            <a:r>
              <a:rPr lang="fr-FR" sz="1800" b="1" dirty="0"/>
              <a:t>1997: 1er consensus EBMT * </a:t>
            </a:r>
            <a:r>
              <a:rPr lang="fr-FR" sz="1800" dirty="0"/>
              <a:t>sur l’utilisation de la greffe de MO pour traiter des MAI . Vu les risques inhérents à l’allogreffe de MO, elle n’ est indiquée que si la MAI coexiste avec une hémopathie maligne. </a:t>
            </a:r>
            <a:r>
              <a:rPr lang="fr-FR" sz="1800" b="1" dirty="0">
                <a:solidFill>
                  <a:schemeClr val="tx2">
                    <a:lumMod val="60000"/>
                    <a:lumOff val="40000"/>
                  </a:schemeClr>
                </a:solidFill>
              </a:rPr>
              <a:t>Sinon, est pour des MAI sévères </a:t>
            </a:r>
            <a:r>
              <a:rPr lang="fr-FR" sz="1800" dirty="0">
                <a:solidFill>
                  <a:schemeClr val="tx2">
                    <a:lumMod val="60000"/>
                    <a:lumOff val="40000"/>
                  </a:schemeClr>
                </a:solidFill>
              </a:rPr>
              <a:t>résistantes aux traitements classiques</a:t>
            </a:r>
            <a:r>
              <a:rPr lang="fr-FR" sz="1800" b="1" dirty="0">
                <a:solidFill>
                  <a:schemeClr val="tx2">
                    <a:lumMod val="60000"/>
                    <a:lumOff val="40000"/>
                  </a:schemeClr>
                </a:solidFill>
              </a:rPr>
              <a:t> l’intensification thérapeutique avec Autogreffe de Cellules Souches Hématopoïétiques (CSH) issues de la MO ou périphériques (CSHP) peut être utilisée</a:t>
            </a:r>
            <a:r>
              <a:rPr lang="fr-FR" sz="1800" dirty="0">
                <a:solidFill>
                  <a:schemeClr val="tx2">
                    <a:lumMod val="60000"/>
                    <a:lumOff val="40000"/>
                  </a:schemeClr>
                </a:solidFill>
              </a:rPr>
              <a:t>. </a:t>
            </a:r>
            <a:endParaRPr lang="fr-FR" sz="1800" b="1" dirty="0">
              <a:solidFill>
                <a:schemeClr val="tx2">
                  <a:lumMod val="60000"/>
                  <a:lumOff val="40000"/>
                </a:schemeClr>
              </a:solidFill>
            </a:endParaRPr>
          </a:p>
          <a:p>
            <a:pPr>
              <a:buAutoNum type="arabicPlain" startAt="1998"/>
            </a:pPr>
            <a:r>
              <a:rPr lang="fr-FR" sz="1800" dirty="0">
                <a:solidFill>
                  <a:srgbClr val="FF0000"/>
                </a:solidFill>
              </a:rPr>
              <a:t>: 1</a:t>
            </a:r>
            <a:r>
              <a:rPr lang="fr-FR" sz="1800" baseline="30000" dirty="0">
                <a:solidFill>
                  <a:srgbClr val="FF0000"/>
                </a:solidFill>
              </a:rPr>
              <a:t>ère</a:t>
            </a:r>
            <a:r>
              <a:rPr lang="fr-FR" sz="1800" dirty="0">
                <a:solidFill>
                  <a:srgbClr val="FF0000"/>
                </a:solidFill>
              </a:rPr>
              <a:t> autogreffe de CSH en France pour Sclérodermie Systémique  sévère </a:t>
            </a:r>
            <a:r>
              <a:rPr lang="fr-FR" sz="1800" dirty="0"/>
              <a:t>(Hôpital ST Louis)</a:t>
            </a:r>
          </a:p>
          <a:p>
            <a:pPr marL="0" indent="0">
              <a:buNone/>
            </a:pPr>
            <a:r>
              <a:rPr lang="fr-FR" sz="1800" b="1" i="1" dirty="0">
                <a:latin typeface="LBNMA C+ Adv P 4 D F 60 E"/>
              </a:rPr>
              <a:t>2011: 2ème consensus Européen</a:t>
            </a:r>
            <a:r>
              <a:rPr lang="fr-FR" sz="1800" i="1" dirty="0">
                <a:latin typeface="LBNMA C+ Adv P 4 D F 60 E"/>
              </a:rPr>
              <a:t>. Le bénéfice de l’autogreffe de CSH est démontré pour la Sclérodermie Systémique et la Sclérose en Plaques </a:t>
            </a:r>
          </a:p>
          <a:p>
            <a:pPr marL="0" indent="0">
              <a:buNone/>
            </a:pPr>
            <a:r>
              <a:rPr lang="fr-FR" sz="1800" b="1" dirty="0">
                <a:latin typeface="LBNMA C+ Adv P 4 D F 60 E"/>
              </a:rPr>
              <a:t>2014: </a:t>
            </a:r>
            <a:r>
              <a:rPr lang="fr-FR" sz="1800" b="1" i="1" dirty="0">
                <a:latin typeface="LBNMA C+ Adv P 4 D F 60 E"/>
              </a:rPr>
              <a:t>Recommandations de </a:t>
            </a:r>
            <a:r>
              <a:rPr lang="fr-FR" sz="1800" b="1" i="1" dirty="0">
                <a:solidFill>
                  <a:srgbClr val="000000"/>
                </a:solidFill>
                <a:latin typeface="LBNMA C+ Adv P 4 D F 60 E"/>
              </a:rPr>
              <a:t>la SFGM-TC: Autogreffe des CSHP dans les MAI*</a:t>
            </a:r>
            <a:r>
              <a:rPr lang="fr-FR" sz="1600" b="1" i="1" dirty="0">
                <a:solidFill>
                  <a:srgbClr val="000000"/>
                </a:solidFill>
                <a:latin typeface="LBNMA C+ Adv P 4 D F 60 E"/>
              </a:rPr>
              <a:t>**</a:t>
            </a:r>
            <a:endParaRPr lang="fr-FR" sz="1600" dirty="0">
              <a:solidFill>
                <a:schemeClr val="tx2">
                  <a:lumMod val="40000"/>
                  <a:lumOff val="60000"/>
                </a:schemeClr>
              </a:solidFill>
            </a:endParaRPr>
          </a:p>
        </p:txBody>
      </p:sp>
      <p:sp>
        <p:nvSpPr>
          <p:cNvPr id="5" name="Rectangle 4"/>
          <p:cNvSpPr/>
          <p:nvPr/>
        </p:nvSpPr>
        <p:spPr>
          <a:xfrm>
            <a:off x="35496" y="5589240"/>
            <a:ext cx="9036496" cy="830997"/>
          </a:xfrm>
          <a:prstGeom prst="rect">
            <a:avLst/>
          </a:prstGeom>
        </p:spPr>
        <p:txBody>
          <a:bodyPr wrap="square">
            <a:spAutoFit/>
          </a:bodyPr>
          <a:lstStyle/>
          <a:p>
            <a:pPr>
              <a:spcBef>
                <a:spcPct val="50000"/>
              </a:spcBef>
            </a:pPr>
            <a:r>
              <a:rPr lang="en-GB" altLang="fr-FR" sz="1200" dirty="0">
                <a:ea typeface="Geneva" charset="0"/>
                <a:cs typeface="Geneva" charset="0"/>
              </a:rPr>
              <a:t>* Special report Blood and marrow stem cell transplants in auto-immune disease: a consensus report written on behalf of the EULAR and the EBMT A Tyndall </a:t>
            </a:r>
            <a:r>
              <a:rPr lang="en-GB" altLang="fr-FR" sz="1200" dirty="0">
                <a:latin typeface="Arial" pitchFamily="34" charset="0"/>
                <a:ea typeface="Geneva" charset="0"/>
                <a:cs typeface="Geneva" charset="0"/>
              </a:rPr>
              <a:t>BMT 1997 ; **  </a:t>
            </a:r>
            <a:r>
              <a:rPr lang="en-US" altLang="ko-KR" sz="1200" dirty="0" err="1">
                <a:ea typeface="Gulim" pitchFamily="34" charset="-127"/>
              </a:rPr>
              <a:t>Haematopoietic</a:t>
            </a:r>
            <a:r>
              <a:rPr lang="en-US" altLang="ko-KR" sz="1200" dirty="0">
                <a:ea typeface="Gulim" pitchFamily="34" charset="-127"/>
              </a:rPr>
              <a:t> stem cell transplantation (HSCT) in severe auto-immune diseases: updated guidelines written on behalf of the EBMT ADWP and PDWP </a:t>
            </a:r>
            <a:r>
              <a:rPr lang="en-GB" altLang="ko-KR" sz="1200" dirty="0">
                <a:ea typeface="Gulim" pitchFamily="34" charset="-127"/>
              </a:rPr>
              <a:t> </a:t>
            </a:r>
            <a:r>
              <a:rPr lang="en-GB" altLang="fr-FR" sz="1200" dirty="0">
                <a:ea typeface="Geneva" charset="0"/>
                <a:cs typeface="Geneva" charset="0"/>
              </a:rPr>
              <a:t>J Snowden et  al , </a:t>
            </a:r>
            <a:r>
              <a:rPr lang="en-GB" altLang="fr-FR" sz="1200" i="1" dirty="0">
                <a:ea typeface="Geneva" charset="0"/>
                <a:cs typeface="Geneva" charset="0"/>
              </a:rPr>
              <a:t>BMT 2011on line; ***</a:t>
            </a:r>
            <a:r>
              <a:rPr lang="fr-FR" sz="1200" b="1" i="1" dirty="0">
                <a:solidFill>
                  <a:srgbClr val="000000"/>
                </a:solidFill>
                <a:latin typeface="LBNMA C+ Adv P 4 D F 60 E"/>
              </a:rPr>
              <a:t> </a:t>
            </a:r>
            <a:r>
              <a:rPr lang="fr-FR" sz="1200" dirty="0"/>
              <a:t>Farge  D,  </a:t>
            </a:r>
            <a:r>
              <a:rPr lang="fr-FR" sz="1200" dirty="0" err="1"/>
              <a:t>Terriou</a:t>
            </a:r>
            <a:r>
              <a:rPr lang="fr-FR" sz="1200" dirty="0"/>
              <a:t> L, Badoglio M,  </a:t>
            </a:r>
            <a:r>
              <a:rPr lang="fr-FR" sz="1200" dirty="0" err="1"/>
              <a:t>Cras</a:t>
            </a:r>
            <a:r>
              <a:rPr lang="fr-FR" sz="1200" dirty="0"/>
              <a:t> A, </a:t>
            </a:r>
            <a:r>
              <a:rPr lang="fr-FR" sz="1200" dirty="0" err="1"/>
              <a:t>Desreumaux</a:t>
            </a:r>
            <a:r>
              <a:rPr lang="fr-FR" sz="1200" dirty="0"/>
              <a:t> P, Hadj-</a:t>
            </a:r>
            <a:r>
              <a:rPr lang="fr-FR" sz="1200" dirty="0" err="1"/>
              <a:t>Khelifa</a:t>
            </a:r>
            <a:r>
              <a:rPr lang="fr-FR" sz="1200" dirty="0"/>
              <a:t>  S ,  </a:t>
            </a:r>
            <a:r>
              <a:rPr lang="fr-FR" sz="1200" dirty="0" err="1"/>
              <a:t>Marjanovic</a:t>
            </a:r>
            <a:r>
              <a:rPr lang="fr-FR" sz="1200" dirty="0"/>
              <a:t>  Z,  Moisan,  </a:t>
            </a:r>
            <a:r>
              <a:rPr lang="fr-FR" sz="1200" dirty="0" err="1"/>
              <a:t>Dulery</a:t>
            </a:r>
            <a:r>
              <a:rPr lang="fr-FR" sz="1200" dirty="0"/>
              <a:t> R,  Faucher C  </a:t>
            </a:r>
            <a:r>
              <a:rPr lang="fr-FR" sz="1200" dirty="0" err="1"/>
              <a:t>Hij</a:t>
            </a:r>
            <a:r>
              <a:rPr lang="fr-FR" sz="1200" dirty="0"/>
              <a:t> A , Martin T,  </a:t>
            </a:r>
            <a:r>
              <a:rPr lang="fr-FR" sz="1200" dirty="0" err="1"/>
              <a:t>Vermersch</a:t>
            </a:r>
            <a:r>
              <a:rPr lang="fr-FR" sz="1200" dirty="0"/>
              <a:t> P, </a:t>
            </a:r>
            <a:r>
              <a:rPr lang="fr-FR" sz="1200" dirty="0" err="1"/>
              <a:t>Yakoub</a:t>
            </a:r>
            <a:r>
              <a:rPr lang="fr-FR" sz="1200" dirty="0"/>
              <a:t>-Agha I  </a:t>
            </a:r>
            <a:r>
              <a:rPr lang="fr-FR" sz="1200" i="1" dirty="0">
                <a:solidFill>
                  <a:srgbClr val="000000"/>
                </a:solidFill>
                <a:latin typeface="LBNMA C+ Adv P 4 D F 60 E"/>
              </a:rPr>
              <a:t>Pathologie Biologie 2014</a:t>
            </a:r>
            <a:endParaRPr lang="fr-FR" sz="1200" i="1" dirty="0">
              <a:solidFill>
                <a:prstClr val="black"/>
              </a:solidFill>
            </a:endParaRPr>
          </a:p>
        </p:txBody>
      </p:sp>
      <p:sp>
        <p:nvSpPr>
          <p:cNvPr id="6" name="Rectangle 5"/>
          <p:cNvSpPr/>
          <p:nvPr/>
        </p:nvSpPr>
        <p:spPr>
          <a:xfrm>
            <a:off x="1582256" y="6536377"/>
            <a:ext cx="1693600" cy="276999"/>
          </a:xfrm>
          <a:prstGeom prst="rect">
            <a:avLst/>
          </a:prstGeom>
        </p:spPr>
        <p:txBody>
          <a:bodyPr wrap="square">
            <a:spAutoFit/>
          </a:bodyPr>
          <a:lstStyle/>
          <a:p>
            <a:pPr lvl="0"/>
            <a:r>
              <a:rPr lang="fr-FR" sz="1200" i="1" dirty="0">
                <a:solidFill>
                  <a:prstClr val="black"/>
                </a:solidFill>
                <a:latin typeface="Calibri" pitchFamily="34" charset="0"/>
                <a:ea typeface="Geneva" pitchFamily="126" charset="-128"/>
              </a:rPr>
              <a:t>Copyright </a:t>
            </a:r>
            <a:r>
              <a:rPr lang="fr-FR" sz="1200" i="1" dirty="0" smtClean="0">
                <a:solidFill>
                  <a:prstClr val="black"/>
                </a:solidFill>
                <a:latin typeface="Calibri" pitchFamily="34" charset="0"/>
                <a:ea typeface="Geneva" pitchFamily="126" charset="-128"/>
              </a:rPr>
              <a:t>2016 </a:t>
            </a:r>
            <a:r>
              <a:rPr lang="fr-FR" sz="1200" i="1" dirty="0">
                <a:solidFill>
                  <a:prstClr val="black"/>
                </a:solidFill>
                <a:latin typeface="Calibri" pitchFamily="34" charset="0"/>
                <a:ea typeface="Geneva" pitchFamily="126" charset="-128"/>
              </a:rPr>
              <a:t>MATHEC</a:t>
            </a:r>
            <a:endParaRPr lang="fr-FR" dirty="0">
              <a:solidFill>
                <a:prstClr val="black"/>
              </a:solidFill>
              <a:latin typeface="Calibri" pitchFamily="34" charset="0"/>
              <a:ea typeface="Geneva" pitchFamily="126" charset="-128"/>
            </a:endParaRPr>
          </a:p>
        </p:txBody>
      </p:sp>
      <p:pic>
        <p:nvPicPr>
          <p:cNvPr id="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1373" y="6420237"/>
            <a:ext cx="1238750" cy="423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diapo 2 s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713912" y="6427912"/>
            <a:ext cx="430088" cy="430088"/>
          </a:xfrm>
          <a:prstGeom prst="rect">
            <a:avLst/>
          </a:prstGeom>
        </p:spPr>
      </p:pic>
    </p:spTree>
    <p:extLst>
      <p:ext uri="{BB962C8B-B14F-4D97-AF65-F5344CB8AC3E}">
        <p14:creationId xmlns:p14="http://schemas.microsoft.com/office/powerpoint/2010/main" val="2594269471"/>
      </p:ext>
    </p:extLst>
  </p:cSld>
  <p:clrMapOvr>
    <a:masterClrMapping/>
  </p:clrMapOvr>
  <p:transition spd="slow" advTm="7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21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504" y="3501009"/>
            <a:ext cx="8856984" cy="2808311"/>
          </a:xfrm>
        </p:spPr>
        <p:txBody>
          <a:bodyPr>
            <a:noAutofit/>
          </a:bodyPr>
          <a:lstStyle/>
          <a:p>
            <a:pPr marL="0" indent="0">
              <a:buNone/>
            </a:pPr>
            <a:r>
              <a:rPr lang="fr-FR" sz="2000" b="1" dirty="0">
                <a:solidFill>
                  <a:schemeClr val="tx2">
                    <a:lumMod val="60000"/>
                    <a:lumOff val="40000"/>
                  </a:schemeClr>
                </a:solidFill>
              </a:rPr>
              <a:t>Conditionnement pré-greffe : </a:t>
            </a:r>
            <a:r>
              <a:rPr lang="fr-FR" sz="1800" dirty="0"/>
              <a:t>Traitement intensif  adapté à la MAI traitée, à l’âge et aux antécédents du patient, le plus souvent </a:t>
            </a:r>
            <a:r>
              <a:rPr lang="fr-FR" sz="1800" b="1" dirty="0">
                <a:solidFill>
                  <a:schemeClr val="accent2"/>
                </a:solidFill>
              </a:rPr>
              <a:t>par </a:t>
            </a:r>
            <a:r>
              <a:rPr lang="fr-FR" sz="1800" b="1" dirty="0" err="1">
                <a:solidFill>
                  <a:schemeClr val="accent2"/>
                </a:solidFill>
              </a:rPr>
              <a:t>Cyclophosphamide</a:t>
            </a:r>
            <a:r>
              <a:rPr lang="fr-FR" sz="1800" b="1" dirty="0">
                <a:solidFill>
                  <a:schemeClr val="accent2"/>
                </a:solidFill>
              </a:rPr>
              <a:t> (4 jours) et Sérum Anti-Lymphocytaire (SAL 3 jours).</a:t>
            </a:r>
            <a:endParaRPr lang="fr-FR" sz="1800" dirty="0"/>
          </a:p>
          <a:p>
            <a:pPr>
              <a:buFontTx/>
              <a:buChar char="-"/>
            </a:pPr>
            <a:r>
              <a:rPr lang="fr-FR" sz="1600" dirty="0"/>
              <a:t>La chimiothérapie a des  effets secondaires:  nausées, vomissements, </a:t>
            </a:r>
            <a:r>
              <a:rPr lang="fr-FR" sz="1600" dirty="0" err="1"/>
              <a:t>mucite</a:t>
            </a:r>
            <a:r>
              <a:rPr lang="fr-FR" sz="1600" dirty="0"/>
              <a:t>  (inflammation de muqueuse buccale et gorge), fatigue, chute des cheveux, risque de stérilité. Des médicaments seront administrés systématiquement pour prévenir les effets indésirables des traitements. </a:t>
            </a:r>
          </a:p>
          <a:p>
            <a:pPr>
              <a:buFontTx/>
              <a:buChar char="-"/>
            </a:pPr>
            <a:r>
              <a:rPr lang="fr-FR" sz="1600" dirty="0"/>
              <a:t>L’administration du SAL peut entraîner un syndrome pseudo grippal (fièvre, douleurs, frissons…)</a:t>
            </a:r>
            <a:endParaRPr lang="fr-FR" sz="1400" dirty="0"/>
          </a:p>
          <a:p>
            <a:pPr marL="0" indent="0">
              <a:lnSpc>
                <a:spcPct val="80000"/>
              </a:lnSpc>
              <a:buNone/>
            </a:pPr>
            <a:r>
              <a:rPr lang="fr-FR" sz="1800" b="1" dirty="0">
                <a:solidFill>
                  <a:schemeClr val="tx2">
                    <a:lumMod val="60000"/>
                    <a:lumOff val="40000"/>
                  </a:schemeClr>
                </a:solidFill>
              </a:rPr>
              <a:t>Réinjection des CSH </a:t>
            </a:r>
            <a:r>
              <a:rPr lang="fr-FR" sz="1800" b="1" u="sng" dirty="0">
                <a:solidFill>
                  <a:schemeClr val="tx2">
                    <a:lumMod val="60000"/>
                    <a:lumOff val="40000"/>
                  </a:schemeClr>
                </a:solidFill>
              </a:rPr>
              <a:t>:</a:t>
            </a:r>
            <a:endParaRPr lang="fr-FR" sz="1800" dirty="0"/>
          </a:p>
          <a:p>
            <a:r>
              <a:rPr lang="fr-FR" sz="1600" dirty="0"/>
              <a:t>Après la fin de la chimiothérapie, la réinjection des CSH</a:t>
            </a:r>
            <a:r>
              <a:rPr lang="fr-FR" sz="1600" b="1" dirty="0">
                <a:solidFill>
                  <a:schemeClr val="accent3">
                    <a:lumMod val="75000"/>
                  </a:schemeClr>
                </a:solidFill>
              </a:rPr>
              <a:t> </a:t>
            </a:r>
            <a:r>
              <a:rPr lang="fr-FR" sz="1600" b="1" dirty="0">
                <a:solidFill>
                  <a:schemeClr val="accent2"/>
                </a:solidFill>
              </a:rPr>
              <a:t>(greffon) </a:t>
            </a:r>
            <a:r>
              <a:rPr lang="fr-FR" sz="1600" dirty="0"/>
              <a:t>aura lieu. L’administration se déroule via le cathéter central pendant 30 minutes à 1 heure environ, selon le volume du greffon.</a:t>
            </a:r>
            <a:endParaRPr lang="fr-FR" sz="1800" dirty="0"/>
          </a:p>
        </p:txBody>
      </p:sp>
      <p:pic>
        <p:nvPicPr>
          <p:cNvPr id="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l="2168" t="2708" r="2168" b="3793"/>
          <a:stretch>
            <a:fillRect/>
          </a:stretch>
        </p:blipFill>
        <p:spPr bwMode="auto">
          <a:xfrm>
            <a:off x="1043608" y="20682"/>
            <a:ext cx="6317891" cy="3480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7380312" y="3254787"/>
            <a:ext cx="720080" cy="246221"/>
          </a:xfrm>
          <a:prstGeom prst="rect">
            <a:avLst/>
          </a:prstGeom>
          <a:noFill/>
        </p:spPr>
        <p:txBody>
          <a:bodyPr wrap="square" rtlCol="0">
            <a:spAutoFit/>
          </a:bodyPr>
          <a:lstStyle/>
          <a:p>
            <a:r>
              <a:rPr lang="fr-FR" sz="1000" i="1" dirty="0" err="1"/>
              <a:t>R.Saccardi</a:t>
            </a:r>
            <a:endParaRPr lang="fr-FR" sz="1000" i="1" dirty="0"/>
          </a:p>
        </p:txBody>
      </p:sp>
      <p:sp>
        <p:nvSpPr>
          <p:cNvPr id="6" name="Rectangle 5"/>
          <p:cNvSpPr/>
          <p:nvPr/>
        </p:nvSpPr>
        <p:spPr>
          <a:xfrm>
            <a:off x="1582256" y="6536377"/>
            <a:ext cx="1693600" cy="276999"/>
          </a:xfrm>
          <a:prstGeom prst="rect">
            <a:avLst/>
          </a:prstGeom>
        </p:spPr>
        <p:txBody>
          <a:bodyPr wrap="square">
            <a:spAutoFit/>
          </a:bodyPr>
          <a:lstStyle/>
          <a:p>
            <a:pPr lvl="0"/>
            <a:r>
              <a:rPr lang="fr-FR" sz="1200" i="1" dirty="0">
                <a:solidFill>
                  <a:prstClr val="black"/>
                </a:solidFill>
                <a:latin typeface="Calibri" pitchFamily="34" charset="0"/>
                <a:ea typeface="Geneva" pitchFamily="126" charset="-128"/>
              </a:rPr>
              <a:t>Copyright </a:t>
            </a:r>
            <a:r>
              <a:rPr lang="fr-FR" sz="1200" i="1" dirty="0" smtClean="0">
                <a:solidFill>
                  <a:prstClr val="black"/>
                </a:solidFill>
                <a:latin typeface="Calibri" pitchFamily="34" charset="0"/>
                <a:ea typeface="Geneva" pitchFamily="126" charset="-128"/>
              </a:rPr>
              <a:t>2016 </a:t>
            </a:r>
            <a:r>
              <a:rPr lang="fr-FR" sz="1200" i="1" dirty="0">
                <a:solidFill>
                  <a:prstClr val="black"/>
                </a:solidFill>
                <a:latin typeface="Calibri" pitchFamily="34" charset="0"/>
                <a:ea typeface="Geneva" pitchFamily="126" charset="-128"/>
              </a:rPr>
              <a:t>MATHEC</a:t>
            </a:r>
            <a:endParaRPr lang="fr-FR" dirty="0">
              <a:solidFill>
                <a:prstClr val="black"/>
              </a:solidFill>
              <a:latin typeface="Calibri" pitchFamily="34" charset="0"/>
              <a:ea typeface="Geneva" pitchFamily="126" charset="-128"/>
            </a:endParaRPr>
          </a:p>
        </p:txBody>
      </p:sp>
      <p:pic>
        <p:nvPicPr>
          <p:cNvPr id="7"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1373" y="6420237"/>
            <a:ext cx="1238750" cy="423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diapo 20 s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785920" y="6499920"/>
            <a:ext cx="358080" cy="358080"/>
          </a:xfrm>
          <a:prstGeom prst="rect">
            <a:avLst/>
          </a:prstGeom>
        </p:spPr>
      </p:pic>
    </p:spTree>
    <p:extLst>
      <p:ext uri="{BB962C8B-B14F-4D97-AF65-F5344CB8AC3E}">
        <p14:creationId xmlns:p14="http://schemas.microsoft.com/office/powerpoint/2010/main" val="1622981030"/>
      </p:ext>
    </p:extLst>
  </p:cSld>
  <p:clrMapOvr>
    <a:masterClrMapping/>
  </p:clrMapOvr>
  <mc:AlternateContent xmlns:mc="http://schemas.openxmlformats.org/markup-compatibility/2006" xmlns:p14="http://schemas.microsoft.com/office/powerpoint/2010/main">
    <mc:Choice Requires="p14">
      <p:transition spd="slow" p14:dur="2000" advTm="55000"/>
    </mc:Choice>
    <mc:Fallback xmlns="">
      <p:transition spd="slow" advTm="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547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idx="4294967295"/>
          </p:nvPr>
        </p:nvSpPr>
        <p:spPr>
          <a:xfrm>
            <a:off x="205304" y="5877272"/>
            <a:ext cx="4235305" cy="414182"/>
          </a:xfrm>
          <a:prstGeom prst="rect">
            <a:avLst/>
          </a:prstGeom>
        </p:spPr>
        <p:txBody>
          <a:bodyPr>
            <a:normAutofit/>
          </a:bodyPr>
          <a:lstStyle/>
          <a:p>
            <a:pPr>
              <a:defRPr/>
            </a:pPr>
            <a:r>
              <a:rPr lang="fr-FR" altLang="fr-FR" sz="2000" b="1" dirty="0">
                <a:solidFill>
                  <a:srgbClr val="FFFF00"/>
                </a:solidFill>
              </a:rPr>
              <a:t> </a:t>
            </a:r>
            <a:r>
              <a:rPr lang="fr-FR" altLang="fr-FR" sz="2000" b="1" dirty="0">
                <a:solidFill>
                  <a:schemeClr val="tx1"/>
                </a:solidFill>
              </a:rPr>
              <a:t>Survie globale à 3 ans (n= 900)</a:t>
            </a:r>
            <a:endParaRPr lang="fr-FR" altLang="fr-FR" sz="2000" dirty="0">
              <a:solidFill>
                <a:schemeClr val="tx1"/>
              </a:solidFill>
            </a:endParaRPr>
          </a:p>
        </p:txBody>
      </p:sp>
      <p:sp>
        <p:nvSpPr>
          <p:cNvPr id="21524" name="Text Box 44"/>
          <p:cNvSpPr txBox="1">
            <a:spLocks noChangeArrowheads="1"/>
          </p:cNvSpPr>
          <p:nvPr/>
        </p:nvSpPr>
        <p:spPr bwMode="auto">
          <a:xfrm>
            <a:off x="8080375" y="2676525"/>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Geneva" charset="0"/>
                <a:cs typeface="Geneva" charset="0"/>
              </a:defRPr>
            </a:lvl1pPr>
            <a:lvl2pPr marL="742950" indent="-285750">
              <a:defRPr>
                <a:solidFill>
                  <a:schemeClr val="tx1"/>
                </a:solidFill>
                <a:latin typeface="Arial" panose="020B0604020202020204" pitchFamily="34" charset="0"/>
                <a:ea typeface="Geneva" charset="0"/>
                <a:cs typeface="Geneva" charset="0"/>
              </a:defRPr>
            </a:lvl2pPr>
            <a:lvl3pPr marL="1143000" indent="-228600">
              <a:defRPr>
                <a:solidFill>
                  <a:schemeClr val="tx1"/>
                </a:solidFill>
                <a:latin typeface="Arial" panose="020B0604020202020204" pitchFamily="34" charset="0"/>
                <a:ea typeface="Geneva" charset="0"/>
                <a:cs typeface="Geneva" charset="0"/>
              </a:defRPr>
            </a:lvl3pPr>
            <a:lvl4pPr marL="1600200" indent="-228600">
              <a:defRPr>
                <a:solidFill>
                  <a:schemeClr val="tx1"/>
                </a:solidFill>
                <a:latin typeface="Arial" panose="020B0604020202020204" pitchFamily="34" charset="0"/>
                <a:ea typeface="Geneva" charset="0"/>
                <a:cs typeface="Geneva" charset="0"/>
              </a:defRPr>
            </a:lvl4pPr>
            <a:lvl5pPr marL="2057400" indent="-228600">
              <a:defRPr>
                <a:solidFill>
                  <a:schemeClr val="tx1"/>
                </a:solidFill>
                <a:latin typeface="Arial" panose="020B0604020202020204" pitchFamily="34" charset="0"/>
                <a:ea typeface="Geneva" charset="0"/>
                <a:cs typeface="Geneva"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9pPr>
          </a:lstStyle>
          <a:p>
            <a:pPr eaLnBrk="1" hangingPunct="1"/>
            <a:endParaRPr lang="fr-FR" altLang="fr-FR" sz="2400" b="1" i="1">
              <a:latin typeface="Times New Roman" panose="02020603050405020304" pitchFamily="18" charset="0"/>
              <a:cs typeface="Arial" panose="020B0604020202020204" pitchFamily="34" charset="0"/>
            </a:endParaRPr>
          </a:p>
        </p:txBody>
      </p:sp>
      <p:sp>
        <p:nvSpPr>
          <p:cNvPr id="21526" name="Rectangle 28"/>
          <p:cNvSpPr>
            <a:spLocks noChangeArrowheads="1"/>
          </p:cNvSpPr>
          <p:nvPr/>
        </p:nvSpPr>
        <p:spPr bwMode="auto">
          <a:xfrm>
            <a:off x="1681163" y="1876425"/>
            <a:ext cx="433387"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Geneva" charset="0"/>
                <a:cs typeface="Geneva" charset="0"/>
              </a:defRPr>
            </a:lvl1pPr>
            <a:lvl2pPr marL="742950" indent="-285750">
              <a:defRPr>
                <a:solidFill>
                  <a:schemeClr val="tx1"/>
                </a:solidFill>
                <a:latin typeface="Arial" panose="020B0604020202020204" pitchFamily="34" charset="0"/>
                <a:ea typeface="Geneva" charset="0"/>
                <a:cs typeface="Geneva" charset="0"/>
              </a:defRPr>
            </a:lvl2pPr>
            <a:lvl3pPr marL="1143000" indent="-228600">
              <a:defRPr>
                <a:solidFill>
                  <a:schemeClr val="tx1"/>
                </a:solidFill>
                <a:latin typeface="Arial" panose="020B0604020202020204" pitchFamily="34" charset="0"/>
                <a:ea typeface="Geneva" charset="0"/>
                <a:cs typeface="Geneva" charset="0"/>
              </a:defRPr>
            </a:lvl3pPr>
            <a:lvl4pPr marL="1600200" indent="-228600">
              <a:defRPr>
                <a:solidFill>
                  <a:schemeClr val="tx1"/>
                </a:solidFill>
                <a:latin typeface="Arial" panose="020B0604020202020204" pitchFamily="34" charset="0"/>
                <a:ea typeface="Geneva" charset="0"/>
                <a:cs typeface="Geneva" charset="0"/>
              </a:defRPr>
            </a:lvl4pPr>
            <a:lvl5pPr marL="2057400" indent="-228600">
              <a:defRPr>
                <a:solidFill>
                  <a:schemeClr val="tx1"/>
                </a:solidFill>
                <a:latin typeface="Arial" panose="020B0604020202020204" pitchFamily="34" charset="0"/>
                <a:ea typeface="Geneva" charset="0"/>
                <a:cs typeface="Geneva"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9pPr>
          </a:lstStyle>
          <a:p>
            <a:pPr eaLnBrk="1" hangingPunct="1"/>
            <a:endParaRPr lang="fr-FR" altLang="fr-FR" sz="2400">
              <a:latin typeface="Times New Roman" panose="02020603050405020304" pitchFamily="18" charset="0"/>
              <a:cs typeface="Arial" panose="020B0604020202020204" pitchFamily="34" charset="0"/>
            </a:endParaRPr>
          </a:p>
        </p:txBody>
      </p:sp>
      <p:sp>
        <p:nvSpPr>
          <p:cNvPr id="21527" name="Rectangle 29"/>
          <p:cNvSpPr>
            <a:spLocks noChangeArrowheads="1"/>
          </p:cNvSpPr>
          <p:nvPr/>
        </p:nvSpPr>
        <p:spPr bwMode="auto">
          <a:xfrm>
            <a:off x="1681163" y="1876425"/>
            <a:ext cx="433387"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Geneva" charset="0"/>
                <a:cs typeface="Geneva" charset="0"/>
              </a:defRPr>
            </a:lvl1pPr>
            <a:lvl2pPr marL="742950" indent="-285750">
              <a:defRPr>
                <a:solidFill>
                  <a:schemeClr val="tx1"/>
                </a:solidFill>
                <a:latin typeface="Arial" panose="020B0604020202020204" pitchFamily="34" charset="0"/>
                <a:ea typeface="Geneva" charset="0"/>
                <a:cs typeface="Geneva" charset="0"/>
              </a:defRPr>
            </a:lvl2pPr>
            <a:lvl3pPr marL="1143000" indent="-228600">
              <a:defRPr>
                <a:solidFill>
                  <a:schemeClr val="tx1"/>
                </a:solidFill>
                <a:latin typeface="Arial" panose="020B0604020202020204" pitchFamily="34" charset="0"/>
                <a:ea typeface="Geneva" charset="0"/>
                <a:cs typeface="Geneva" charset="0"/>
              </a:defRPr>
            </a:lvl3pPr>
            <a:lvl4pPr marL="1600200" indent="-228600">
              <a:defRPr>
                <a:solidFill>
                  <a:schemeClr val="tx1"/>
                </a:solidFill>
                <a:latin typeface="Arial" panose="020B0604020202020204" pitchFamily="34" charset="0"/>
                <a:ea typeface="Geneva" charset="0"/>
                <a:cs typeface="Geneva" charset="0"/>
              </a:defRPr>
            </a:lvl4pPr>
            <a:lvl5pPr marL="2057400" indent="-228600">
              <a:defRPr>
                <a:solidFill>
                  <a:schemeClr val="tx1"/>
                </a:solidFill>
                <a:latin typeface="Arial" panose="020B0604020202020204" pitchFamily="34" charset="0"/>
                <a:ea typeface="Geneva" charset="0"/>
                <a:cs typeface="Geneva"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9pPr>
          </a:lstStyle>
          <a:p>
            <a:pPr eaLnBrk="1" hangingPunct="1"/>
            <a:endParaRPr lang="fr-FR" altLang="fr-FR" sz="2400">
              <a:latin typeface="Times New Roman" panose="02020603050405020304" pitchFamily="18" charset="0"/>
              <a:cs typeface="Arial" panose="020B0604020202020204" pitchFamily="34" charset="0"/>
            </a:endParaRPr>
          </a:p>
        </p:txBody>
      </p:sp>
      <p:sp>
        <p:nvSpPr>
          <p:cNvPr id="21528" name="Rectangle 30"/>
          <p:cNvSpPr>
            <a:spLocks noChangeArrowheads="1"/>
          </p:cNvSpPr>
          <p:nvPr/>
        </p:nvSpPr>
        <p:spPr bwMode="auto">
          <a:xfrm>
            <a:off x="1681163" y="1876425"/>
            <a:ext cx="433387"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Geneva" charset="0"/>
                <a:cs typeface="Geneva" charset="0"/>
              </a:defRPr>
            </a:lvl1pPr>
            <a:lvl2pPr marL="742950" indent="-285750">
              <a:defRPr>
                <a:solidFill>
                  <a:schemeClr val="tx1"/>
                </a:solidFill>
                <a:latin typeface="Arial" panose="020B0604020202020204" pitchFamily="34" charset="0"/>
                <a:ea typeface="Geneva" charset="0"/>
                <a:cs typeface="Geneva" charset="0"/>
              </a:defRPr>
            </a:lvl2pPr>
            <a:lvl3pPr marL="1143000" indent="-228600">
              <a:defRPr>
                <a:solidFill>
                  <a:schemeClr val="tx1"/>
                </a:solidFill>
                <a:latin typeface="Arial" panose="020B0604020202020204" pitchFamily="34" charset="0"/>
                <a:ea typeface="Geneva" charset="0"/>
                <a:cs typeface="Geneva" charset="0"/>
              </a:defRPr>
            </a:lvl3pPr>
            <a:lvl4pPr marL="1600200" indent="-228600">
              <a:defRPr>
                <a:solidFill>
                  <a:schemeClr val="tx1"/>
                </a:solidFill>
                <a:latin typeface="Arial" panose="020B0604020202020204" pitchFamily="34" charset="0"/>
                <a:ea typeface="Geneva" charset="0"/>
                <a:cs typeface="Geneva" charset="0"/>
              </a:defRPr>
            </a:lvl4pPr>
            <a:lvl5pPr marL="2057400" indent="-228600">
              <a:defRPr>
                <a:solidFill>
                  <a:schemeClr val="tx1"/>
                </a:solidFill>
                <a:latin typeface="Arial" panose="020B0604020202020204" pitchFamily="34" charset="0"/>
                <a:ea typeface="Geneva" charset="0"/>
                <a:cs typeface="Geneva"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9pPr>
          </a:lstStyle>
          <a:p>
            <a:pPr eaLnBrk="1" hangingPunct="1"/>
            <a:endParaRPr lang="fr-FR" altLang="fr-FR" sz="2400">
              <a:latin typeface="Times New Roman" panose="02020603050405020304" pitchFamily="18" charset="0"/>
              <a:cs typeface="Arial" panose="020B0604020202020204" pitchFamily="34" charset="0"/>
            </a:endParaRPr>
          </a:p>
        </p:txBody>
      </p:sp>
      <p:sp>
        <p:nvSpPr>
          <p:cNvPr id="21529" name="Rectangle 31"/>
          <p:cNvSpPr>
            <a:spLocks noChangeArrowheads="1"/>
          </p:cNvSpPr>
          <p:nvPr/>
        </p:nvSpPr>
        <p:spPr bwMode="auto">
          <a:xfrm>
            <a:off x="1681163" y="1876425"/>
            <a:ext cx="433387"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Geneva" charset="0"/>
                <a:cs typeface="Geneva" charset="0"/>
              </a:defRPr>
            </a:lvl1pPr>
            <a:lvl2pPr marL="742950" indent="-285750">
              <a:defRPr>
                <a:solidFill>
                  <a:schemeClr val="tx1"/>
                </a:solidFill>
                <a:latin typeface="Arial" panose="020B0604020202020204" pitchFamily="34" charset="0"/>
                <a:ea typeface="Geneva" charset="0"/>
                <a:cs typeface="Geneva" charset="0"/>
              </a:defRPr>
            </a:lvl2pPr>
            <a:lvl3pPr marL="1143000" indent="-228600">
              <a:defRPr>
                <a:solidFill>
                  <a:schemeClr val="tx1"/>
                </a:solidFill>
                <a:latin typeface="Arial" panose="020B0604020202020204" pitchFamily="34" charset="0"/>
                <a:ea typeface="Geneva" charset="0"/>
                <a:cs typeface="Geneva" charset="0"/>
              </a:defRPr>
            </a:lvl3pPr>
            <a:lvl4pPr marL="1600200" indent="-228600">
              <a:defRPr>
                <a:solidFill>
                  <a:schemeClr val="tx1"/>
                </a:solidFill>
                <a:latin typeface="Arial" panose="020B0604020202020204" pitchFamily="34" charset="0"/>
                <a:ea typeface="Geneva" charset="0"/>
                <a:cs typeface="Geneva" charset="0"/>
              </a:defRPr>
            </a:lvl4pPr>
            <a:lvl5pPr marL="2057400" indent="-228600">
              <a:defRPr>
                <a:solidFill>
                  <a:schemeClr val="tx1"/>
                </a:solidFill>
                <a:latin typeface="Arial" panose="020B0604020202020204" pitchFamily="34" charset="0"/>
                <a:ea typeface="Geneva" charset="0"/>
                <a:cs typeface="Geneva"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9pPr>
          </a:lstStyle>
          <a:p>
            <a:pPr eaLnBrk="1" hangingPunct="1"/>
            <a:endParaRPr lang="fr-FR" altLang="fr-FR" sz="2400">
              <a:latin typeface="Times New Roman" panose="02020603050405020304" pitchFamily="18" charset="0"/>
              <a:cs typeface="Arial" panose="020B0604020202020204" pitchFamily="34" charset="0"/>
            </a:endParaRPr>
          </a:p>
        </p:txBody>
      </p:sp>
      <p:sp>
        <p:nvSpPr>
          <p:cNvPr id="21530" name="Rectangle 32"/>
          <p:cNvSpPr>
            <a:spLocks noChangeArrowheads="1"/>
          </p:cNvSpPr>
          <p:nvPr/>
        </p:nvSpPr>
        <p:spPr bwMode="auto">
          <a:xfrm>
            <a:off x="1681163" y="1876425"/>
            <a:ext cx="433387"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Geneva" charset="0"/>
                <a:cs typeface="Geneva" charset="0"/>
              </a:defRPr>
            </a:lvl1pPr>
            <a:lvl2pPr marL="742950" indent="-285750">
              <a:defRPr>
                <a:solidFill>
                  <a:schemeClr val="tx1"/>
                </a:solidFill>
                <a:latin typeface="Arial" panose="020B0604020202020204" pitchFamily="34" charset="0"/>
                <a:ea typeface="Geneva" charset="0"/>
                <a:cs typeface="Geneva" charset="0"/>
              </a:defRPr>
            </a:lvl2pPr>
            <a:lvl3pPr marL="1143000" indent="-228600">
              <a:defRPr>
                <a:solidFill>
                  <a:schemeClr val="tx1"/>
                </a:solidFill>
                <a:latin typeface="Arial" panose="020B0604020202020204" pitchFamily="34" charset="0"/>
                <a:ea typeface="Geneva" charset="0"/>
                <a:cs typeface="Geneva" charset="0"/>
              </a:defRPr>
            </a:lvl3pPr>
            <a:lvl4pPr marL="1600200" indent="-228600">
              <a:defRPr>
                <a:solidFill>
                  <a:schemeClr val="tx1"/>
                </a:solidFill>
                <a:latin typeface="Arial" panose="020B0604020202020204" pitchFamily="34" charset="0"/>
                <a:ea typeface="Geneva" charset="0"/>
                <a:cs typeface="Geneva" charset="0"/>
              </a:defRPr>
            </a:lvl4pPr>
            <a:lvl5pPr marL="2057400" indent="-228600">
              <a:defRPr>
                <a:solidFill>
                  <a:schemeClr val="tx1"/>
                </a:solidFill>
                <a:latin typeface="Arial" panose="020B0604020202020204" pitchFamily="34" charset="0"/>
                <a:ea typeface="Geneva" charset="0"/>
                <a:cs typeface="Geneva"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9pPr>
          </a:lstStyle>
          <a:p>
            <a:pPr eaLnBrk="1" hangingPunct="1"/>
            <a:endParaRPr lang="fr-FR" altLang="fr-FR" sz="2400">
              <a:latin typeface="Times New Roman" panose="02020603050405020304" pitchFamily="18" charset="0"/>
              <a:cs typeface="Arial" panose="020B0604020202020204" pitchFamily="34" charset="0"/>
            </a:endParaRPr>
          </a:p>
        </p:txBody>
      </p:sp>
      <p:sp>
        <p:nvSpPr>
          <p:cNvPr id="21531" name="Rectangle 33"/>
          <p:cNvSpPr>
            <a:spLocks noChangeArrowheads="1"/>
          </p:cNvSpPr>
          <p:nvPr/>
        </p:nvSpPr>
        <p:spPr bwMode="auto">
          <a:xfrm>
            <a:off x="1681163" y="1876425"/>
            <a:ext cx="433387"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Geneva" charset="0"/>
                <a:cs typeface="Geneva" charset="0"/>
              </a:defRPr>
            </a:lvl1pPr>
            <a:lvl2pPr marL="742950" indent="-285750">
              <a:defRPr>
                <a:solidFill>
                  <a:schemeClr val="tx1"/>
                </a:solidFill>
                <a:latin typeface="Arial" panose="020B0604020202020204" pitchFamily="34" charset="0"/>
                <a:ea typeface="Geneva" charset="0"/>
                <a:cs typeface="Geneva" charset="0"/>
              </a:defRPr>
            </a:lvl2pPr>
            <a:lvl3pPr marL="1143000" indent="-228600">
              <a:defRPr>
                <a:solidFill>
                  <a:schemeClr val="tx1"/>
                </a:solidFill>
                <a:latin typeface="Arial" panose="020B0604020202020204" pitchFamily="34" charset="0"/>
                <a:ea typeface="Geneva" charset="0"/>
                <a:cs typeface="Geneva" charset="0"/>
              </a:defRPr>
            </a:lvl3pPr>
            <a:lvl4pPr marL="1600200" indent="-228600">
              <a:defRPr>
                <a:solidFill>
                  <a:schemeClr val="tx1"/>
                </a:solidFill>
                <a:latin typeface="Arial" panose="020B0604020202020204" pitchFamily="34" charset="0"/>
                <a:ea typeface="Geneva" charset="0"/>
                <a:cs typeface="Geneva" charset="0"/>
              </a:defRPr>
            </a:lvl4pPr>
            <a:lvl5pPr marL="2057400" indent="-228600">
              <a:defRPr>
                <a:solidFill>
                  <a:schemeClr val="tx1"/>
                </a:solidFill>
                <a:latin typeface="Arial" panose="020B0604020202020204" pitchFamily="34" charset="0"/>
                <a:ea typeface="Geneva" charset="0"/>
                <a:cs typeface="Geneva"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Geneva" charset="0"/>
                <a:cs typeface="Geneva" charset="0"/>
              </a:defRPr>
            </a:lvl9pPr>
          </a:lstStyle>
          <a:p>
            <a:pPr eaLnBrk="1" hangingPunct="1"/>
            <a:endParaRPr lang="fr-FR" altLang="fr-FR" sz="2400">
              <a:latin typeface="Times New Roman" panose="02020603050405020304" pitchFamily="18" charset="0"/>
              <a:cs typeface="Arial" panose="020B0604020202020204" pitchFamily="34" charset="0"/>
            </a:endParaRPr>
          </a:p>
        </p:txBody>
      </p:sp>
      <p:sp>
        <p:nvSpPr>
          <p:cNvPr id="82946" name="Rectangle 2"/>
          <p:cNvSpPr>
            <a:spLocks noChangeArrowheads="1"/>
          </p:cNvSpPr>
          <p:nvPr/>
        </p:nvSpPr>
        <p:spPr bwMode="auto">
          <a:xfrm>
            <a:off x="4427984" y="5877272"/>
            <a:ext cx="4514349" cy="414182"/>
          </a:xfrm>
          <a:prstGeom prst="rect">
            <a:avLst/>
          </a:prstGeom>
          <a:noFill/>
          <a:ln w="9525">
            <a:noFill/>
            <a:miter lim="800000"/>
            <a:headEnd/>
            <a:tailEnd/>
          </a:ln>
          <a:effectLst/>
        </p:spPr>
        <p:txBody>
          <a:bodyPr anchor="ctr"/>
          <a:lstStyle/>
          <a:p>
            <a:pPr algn="ctr">
              <a:defRPr/>
            </a:pPr>
            <a:r>
              <a:rPr lang="fr-FR" sz="2000" b="1" dirty="0"/>
              <a:t>Survie sans progression à 3 ans(n=900)</a:t>
            </a:r>
          </a:p>
        </p:txBody>
      </p:sp>
      <p:pic>
        <p:nvPicPr>
          <p:cNvPr id="21537" name="Picture 3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9978" y="6480134"/>
            <a:ext cx="2125663" cy="305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288031" y="44624"/>
            <a:ext cx="8748465" cy="2123658"/>
          </a:xfrm>
          <a:prstGeom prst="rect">
            <a:avLst/>
          </a:prstGeom>
          <a:noFill/>
        </p:spPr>
        <p:txBody>
          <a:bodyPr wrap="square" rtlCol="0">
            <a:spAutoFit/>
          </a:bodyPr>
          <a:lstStyle/>
          <a:p>
            <a:pPr algn="ctr"/>
            <a:r>
              <a:rPr lang="fr-FR" sz="2400" b="1" dirty="0">
                <a:solidFill>
                  <a:srgbClr val="FF0000"/>
                </a:solidFill>
              </a:rPr>
              <a:t>QUELS RESULTATS ? </a:t>
            </a:r>
            <a:r>
              <a:rPr lang="fr-FR" sz="2400" dirty="0" err="1">
                <a:solidFill>
                  <a:srgbClr val="FF0000"/>
                </a:solidFill>
              </a:rPr>
              <a:t>SSc</a:t>
            </a:r>
            <a:r>
              <a:rPr lang="fr-FR" sz="2400" dirty="0">
                <a:solidFill>
                  <a:srgbClr val="FF0000"/>
                </a:solidFill>
              </a:rPr>
              <a:t>, SEP et Maladie de </a:t>
            </a:r>
            <a:r>
              <a:rPr lang="fr-FR" sz="2400" dirty="0" err="1">
                <a:solidFill>
                  <a:srgbClr val="FF0000"/>
                </a:solidFill>
              </a:rPr>
              <a:t>Crohn</a:t>
            </a:r>
            <a:endParaRPr lang="fr-FR" sz="2400" dirty="0">
              <a:solidFill>
                <a:srgbClr val="FF0000"/>
              </a:solidFill>
            </a:endParaRPr>
          </a:p>
          <a:p>
            <a:pPr algn="ctr"/>
            <a:endParaRPr lang="fr-FR" sz="2400" b="1" dirty="0"/>
          </a:p>
          <a:p>
            <a:endParaRPr lang="fr-FR" sz="2000" b="1" dirty="0"/>
          </a:p>
          <a:p>
            <a:r>
              <a:rPr lang="fr-FR" sz="2000" b="1" dirty="0"/>
              <a:t>Amélioration de la survie globale (OS) et survie sans progression (PFS)</a:t>
            </a:r>
            <a:endParaRPr lang="fr-FR" sz="2000" dirty="0"/>
          </a:p>
          <a:p>
            <a:r>
              <a:rPr lang="fr-FR" sz="2000" b="1" dirty="0"/>
              <a:t>Mortalité liée à la procédure (</a:t>
            </a:r>
            <a:r>
              <a:rPr lang="fr-FR" altLang="fr-FR" sz="2000" b="1" dirty="0">
                <a:cs typeface="Arial" panose="020B0604020202020204" pitchFamily="34" charset="0"/>
              </a:rPr>
              <a:t>TRM )</a:t>
            </a:r>
            <a:r>
              <a:rPr lang="fr-FR" altLang="fr-FR" sz="2000" b="1" dirty="0">
                <a:ea typeface="ＭＳ Ｐゴシック" panose="020B0600070205080204" pitchFamily="34" charset="-128"/>
                <a:cs typeface="Arial" panose="020B0604020202020204" pitchFamily="34" charset="0"/>
              </a:rPr>
              <a:t> : 5 </a:t>
            </a:r>
            <a:r>
              <a:rPr lang="fr-FR" altLang="fr-FR" sz="2000" b="1" u="sng" dirty="0">
                <a:ea typeface="ＭＳ Ｐゴシック" panose="020B0600070205080204" pitchFamily="34" charset="-128"/>
                <a:cs typeface="Arial" panose="020B0604020202020204" pitchFamily="34" charset="0"/>
              </a:rPr>
              <a:t>+</a:t>
            </a:r>
            <a:r>
              <a:rPr lang="fr-FR" altLang="fr-FR" sz="2000" b="1" dirty="0">
                <a:ea typeface="ＭＳ Ｐゴシック" panose="020B0600070205080204" pitchFamily="34" charset="-128"/>
                <a:cs typeface="Arial" panose="020B0604020202020204" pitchFamily="34" charset="0"/>
              </a:rPr>
              <a:t> 1 % (2-12%) </a:t>
            </a:r>
            <a:r>
              <a:rPr lang="fr-FR" altLang="fr-FR" sz="2400" b="1" dirty="0">
                <a:ea typeface="ＭＳ Ｐゴシック" panose="020B0600070205080204" pitchFamily="34" charset="-128"/>
                <a:cs typeface="Arial" panose="020B0604020202020204" pitchFamily="34" charset="0"/>
              </a:rPr>
              <a:t> </a:t>
            </a:r>
            <a:endParaRPr lang="fr-FR" sz="2000" b="1" dirty="0"/>
          </a:p>
          <a:p>
            <a:r>
              <a:rPr lang="fr-FR" altLang="fr-FR" sz="2000" b="1" dirty="0">
                <a:cs typeface="Arial" panose="020B0604020202020204" pitchFamily="34" charset="0"/>
              </a:rPr>
              <a:t>Effet Centre lié à l’activité du centre sur la TRM, OS, PFS</a:t>
            </a:r>
            <a:endParaRPr lang="fr-FR" sz="2000" b="1" dirty="0"/>
          </a:p>
        </p:txBody>
      </p:sp>
      <p:pic>
        <p:nvPicPr>
          <p:cNvPr id="24" name="Picture 3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329" y="648147"/>
            <a:ext cx="2705668" cy="327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5304" y="2276872"/>
            <a:ext cx="4211974"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Image 22"/>
          <p:cNvPicPr/>
          <p:nvPr/>
        </p:nvPicPr>
        <p:blipFill>
          <a:blip r:embed="rId7" cstate="print"/>
          <a:stretch>
            <a:fillRect/>
          </a:stretch>
        </p:blipFill>
        <p:spPr>
          <a:xfrm>
            <a:off x="4536320" y="2276872"/>
            <a:ext cx="4406013" cy="3600399"/>
          </a:xfrm>
          <a:prstGeom prst="rect">
            <a:avLst/>
          </a:prstGeom>
        </p:spPr>
      </p:pic>
      <p:pic>
        <p:nvPicPr>
          <p:cNvPr id="3" name="Imag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1007" y="6350118"/>
            <a:ext cx="859465" cy="463258"/>
          </a:xfrm>
          <a:prstGeom prst="rect">
            <a:avLst/>
          </a:prstGeom>
        </p:spPr>
      </p:pic>
      <p:sp>
        <p:nvSpPr>
          <p:cNvPr id="17" name="Rectangle 16"/>
          <p:cNvSpPr/>
          <p:nvPr/>
        </p:nvSpPr>
        <p:spPr>
          <a:xfrm>
            <a:off x="1582256" y="6536377"/>
            <a:ext cx="1693600" cy="276999"/>
          </a:xfrm>
          <a:prstGeom prst="rect">
            <a:avLst/>
          </a:prstGeom>
        </p:spPr>
        <p:txBody>
          <a:bodyPr wrap="square">
            <a:spAutoFit/>
          </a:bodyPr>
          <a:lstStyle/>
          <a:p>
            <a:pPr lvl="0"/>
            <a:r>
              <a:rPr lang="fr-FR" sz="1200" i="1" dirty="0">
                <a:solidFill>
                  <a:prstClr val="black"/>
                </a:solidFill>
                <a:latin typeface="Calibri" pitchFamily="34" charset="0"/>
                <a:ea typeface="Geneva" pitchFamily="126" charset="-128"/>
              </a:rPr>
              <a:t>Copyright </a:t>
            </a:r>
            <a:r>
              <a:rPr lang="fr-FR" sz="1200" i="1" dirty="0" smtClean="0">
                <a:solidFill>
                  <a:prstClr val="black"/>
                </a:solidFill>
                <a:latin typeface="Calibri" pitchFamily="34" charset="0"/>
                <a:ea typeface="Geneva" pitchFamily="126" charset="-128"/>
              </a:rPr>
              <a:t>2016 </a:t>
            </a:r>
            <a:r>
              <a:rPr lang="fr-FR" sz="1200" i="1" dirty="0">
                <a:solidFill>
                  <a:prstClr val="black"/>
                </a:solidFill>
                <a:latin typeface="Calibri" pitchFamily="34" charset="0"/>
                <a:ea typeface="Geneva" pitchFamily="126" charset="-128"/>
              </a:rPr>
              <a:t>MATHEC</a:t>
            </a:r>
            <a:endParaRPr lang="fr-FR" dirty="0">
              <a:solidFill>
                <a:prstClr val="black"/>
              </a:solidFill>
              <a:latin typeface="Calibri" pitchFamily="34" charset="0"/>
              <a:ea typeface="Geneva" pitchFamily="126" charset="-128"/>
            </a:endParaRPr>
          </a:p>
        </p:txBody>
      </p:sp>
      <p:pic>
        <p:nvPicPr>
          <p:cNvPr id="18"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1373" y="6420237"/>
            <a:ext cx="1238750" cy="423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diapo 21 s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8857928" y="6237312"/>
            <a:ext cx="286072" cy="286072"/>
          </a:xfrm>
          <a:prstGeom prst="rect">
            <a:avLst/>
          </a:prstGeom>
        </p:spPr>
      </p:pic>
    </p:spTree>
    <p:extLst>
      <p:ext uri="{BB962C8B-B14F-4D97-AF65-F5344CB8AC3E}">
        <p14:creationId xmlns:p14="http://schemas.microsoft.com/office/powerpoint/2010/main" val="4269372263"/>
      </p:ext>
    </p:extLst>
  </p:cSld>
  <p:clrMapOvr>
    <a:masterClrMapping/>
  </p:clrMapOvr>
  <mc:AlternateContent xmlns:mc="http://schemas.openxmlformats.org/markup-compatibility/2006" xmlns:p14="http://schemas.microsoft.com/office/powerpoint/2010/main">
    <mc:Choice Requires="p14">
      <p:transition spd="slow" p14:dur="2000" advTm="22000"/>
    </mc:Choice>
    <mc:Fallback xmlns="">
      <p:transition spd="slow"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226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Imag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5263" y="106363"/>
            <a:ext cx="6310312"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Image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11413" y="793750"/>
            <a:ext cx="312261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Image 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40413" y="1169988"/>
            <a:ext cx="2949575"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Image 6"/>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99250" y="177800"/>
            <a:ext cx="1939925"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Image 9"/>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3250" y="1333500"/>
            <a:ext cx="7854950" cy="33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Rectangle 1"/>
          <p:cNvSpPr>
            <a:spLocks noChangeArrowheads="1"/>
          </p:cNvSpPr>
          <p:nvPr/>
        </p:nvSpPr>
        <p:spPr bwMode="auto">
          <a:xfrm>
            <a:off x="5813425" y="922338"/>
            <a:ext cx="2320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fr-FR" altLang="fr-FR" sz="1200" b="1" i="1" dirty="0">
                <a:latin typeface="Times New Roman" panose="02020603050405020304" pitchFamily="18" charset="0"/>
                <a:cs typeface="Arial" panose="020B0604020202020204" pitchFamily="34" charset="0"/>
              </a:rPr>
              <a:t>Van </a:t>
            </a:r>
            <a:r>
              <a:rPr lang="fr-FR" altLang="fr-FR" sz="1200" b="1" i="1" dirty="0" err="1">
                <a:latin typeface="Times New Roman" panose="02020603050405020304" pitchFamily="18" charset="0"/>
                <a:cs typeface="Arial" panose="020B0604020202020204" pitchFamily="34" charset="0"/>
              </a:rPr>
              <a:t>Laar</a:t>
            </a:r>
            <a:r>
              <a:rPr lang="fr-FR" altLang="fr-FR" sz="1200" b="1" i="1" dirty="0">
                <a:latin typeface="Times New Roman" panose="02020603050405020304" pitchFamily="18" charset="0"/>
                <a:cs typeface="Arial" panose="020B0604020202020204" pitchFamily="34" charset="0"/>
              </a:rPr>
              <a:t>  JVL and Farge D et al </a:t>
            </a:r>
            <a:endParaRPr lang="fr-FR" altLang="fr-FR" sz="1200" b="1" i="1" dirty="0">
              <a:latin typeface="Times" panose="02020603050405020304" pitchFamily="18" charset="0"/>
              <a:cs typeface="Arial" panose="020B0604020202020204" pitchFamily="34" charset="0"/>
            </a:endParaRPr>
          </a:p>
        </p:txBody>
      </p:sp>
      <p:sp>
        <p:nvSpPr>
          <p:cNvPr id="2" name="ZoneTexte 1"/>
          <p:cNvSpPr txBox="1"/>
          <p:nvPr/>
        </p:nvSpPr>
        <p:spPr>
          <a:xfrm>
            <a:off x="107504" y="4797152"/>
            <a:ext cx="8928992" cy="1477328"/>
          </a:xfrm>
          <a:prstGeom prst="rect">
            <a:avLst/>
          </a:prstGeom>
          <a:noFill/>
        </p:spPr>
        <p:txBody>
          <a:bodyPr wrap="square" rtlCol="0">
            <a:spAutoFit/>
          </a:bodyPr>
          <a:lstStyle/>
          <a:p>
            <a:r>
              <a:rPr lang="fr-FR" dirty="0"/>
              <a:t>L’essai européen ASTIS , ayant comparé 12 bolus iv mensuels de </a:t>
            </a:r>
            <a:r>
              <a:rPr lang="fr-FR" dirty="0" err="1"/>
              <a:t>Cyclophsophamide</a:t>
            </a:r>
            <a:r>
              <a:rPr lang="fr-FR" dirty="0"/>
              <a:t> à l’autogreffe de CHSP chez 156 pts  randomisés au total en dix ans , démontre pour la première fois au cours de la SSC un bénéfice sur la survie globale et la survie sans événement . </a:t>
            </a:r>
          </a:p>
          <a:p>
            <a:r>
              <a:rPr lang="fr-FR" dirty="0"/>
              <a:t>Depuis ces résultats, l’autogreffe de CSHP est recommandée selon les standards européens et  de la SFGM pour le traitement des formes rapidement progressive de SSC ou sévères. </a:t>
            </a:r>
          </a:p>
        </p:txBody>
      </p:sp>
      <p:sp>
        <p:nvSpPr>
          <p:cNvPr id="9" name="Rectangle 8"/>
          <p:cNvSpPr/>
          <p:nvPr/>
        </p:nvSpPr>
        <p:spPr>
          <a:xfrm>
            <a:off x="1582256" y="6536377"/>
            <a:ext cx="1693600" cy="276999"/>
          </a:xfrm>
          <a:prstGeom prst="rect">
            <a:avLst/>
          </a:prstGeom>
        </p:spPr>
        <p:txBody>
          <a:bodyPr wrap="square">
            <a:spAutoFit/>
          </a:bodyPr>
          <a:lstStyle/>
          <a:p>
            <a:pPr lvl="0"/>
            <a:r>
              <a:rPr lang="fr-FR" sz="1200" i="1" dirty="0">
                <a:solidFill>
                  <a:prstClr val="black"/>
                </a:solidFill>
                <a:latin typeface="Calibri" pitchFamily="34" charset="0"/>
                <a:ea typeface="Geneva" pitchFamily="126" charset="-128"/>
              </a:rPr>
              <a:t>Copyright </a:t>
            </a:r>
            <a:r>
              <a:rPr lang="fr-FR" sz="1200" i="1" dirty="0" smtClean="0">
                <a:solidFill>
                  <a:prstClr val="black"/>
                </a:solidFill>
                <a:latin typeface="Calibri" pitchFamily="34" charset="0"/>
                <a:ea typeface="Geneva" pitchFamily="126" charset="-128"/>
              </a:rPr>
              <a:t>2016 </a:t>
            </a:r>
            <a:r>
              <a:rPr lang="fr-FR" sz="1200" i="1" dirty="0">
                <a:solidFill>
                  <a:prstClr val="black"/>
                </a:solidFill>
                <a:latin typeface="Calibri" pitchFamily="34" charset="0"/>
                <a:ea typeface="Geneva" pitchFamily="126" charset="-128"/>
              </a:rPr>
              <a:t>MATHEC</a:t>
            </a:r>
            <a:endParaRPr lang="fr-FR" dirty="0">
              <a:solidFill>
                <a:prstClr val="black"/>
              </a:solidFill>
              <a:latin typeface="Calibri" pitchFamily="34" charset="0"/>
              <a:ea typeface="Geneva" pitchFamily="126" charset="-128"/>
            </a:endParaRPr>
          </a:p>
        </p:txBody>
      </p:sp>
      <p:pic>
        <p:nvPicPr>
          <p:cNvPr id="10"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1373" y="6420237"/>
            <a:ext cx="1238750" cy="423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diapo 22 s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8855968" y="6569968"/>
            <a:ext cx="288032" cy="288032"/>
          </a:xfrm>
          <a:prstGeom prst="rect">
            <a:avLst/>
          </a:prstGeom>
        </p:spPr>
      </p:pic>
    </p:spTree>
    <p:extLst>
      <p:ext uri="{BB962C8B-B14F-4D97-AF65-F5344CB8AC3E}">
        <p14:creationId xmlns:p14="http://schemas.microsoft.com/office/powerpoint/2010/main" val="3557710599"/>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341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312" y="980728"/>
            <a:ext cx="9066192"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899592" y="44624"/>
            <a:ext cx="6600589" cy="461665"/>
          </a:xfrm>
          <a:prstGeom prst="rect">
            <a:avLst/>
          </a:prstGeom>
        </p:spPr>
        <p:txBody>
          <a:bodyPr wrap="none">
            <a:spAutoFit/>
          </a:bodyPr>
          <a:lstStyle/>
          <a:p>
            <a:r>
              <a:rPr lang="fr-FR" sz="2400" dirty="0">
                <a:solidFill>
                  <a:srgbClr val="FF0000"/>
                </a:solidFill>
              </a:rPr>
              <a:t>Suivi régulier, codifié post autogreffe indispensable </a:t>
            </a:r>
          </a:p>
        </p:txBody>
      </p:sp>
      <p:sp>
        <p:nvSpPr>
          <p:cNvPr id="4" name="Rectangle 3"/>
          <p:cNvSpPr/>
          <p:nvPr/>
        </p:nvSpPr>
        <p:spPr>
          <a:xfrm>
            <a:off x="-36512" y="404664"/>
            <a:ext cx="9289032" cy="646331"/>
          </a:xfrm>
          <a:prstGeom prst="rect">
            <a:avLst/>
          </a:prstGeom>
        </p:spPr>
        <p:txBody>
          <a:bodyPr wrap="square">
            <a:spAutoFit/>
          </a:bodyPr>
          <a:lstStyle/>
          <a:p>
            <a:r>
              <a:rPr lang="fr-FR" dirty="0">
                <a:solidFill>
                  <a:schemeClr val="tx2">
                    <a:lumMod val="60000"/>
                    <a:lumOff val="40000"/>
                  </a:schemeClr>
                </a:solidFill>
              </a:rPr>
              <a:t>- Évaluer la réponse au traitement et adapter les traitements d’entretiens</a:t>
            </a:r>
          </a:p>
          <a:p>
            <a:r>
              <a:rPr lang="fr-FR" dirty="0">
                <a:solidFill>
                  <a:schemeClr val="tx2">
                    <a:lumMod val="60000"/>
                    <a:lumOff val="40000"/>
                  </a:schemeClr>
                </a:solidFill>
              </a:rPr>
              <a:t>- Dépister complications éventuelles (infections, néoplasies, cardiovasculaires et métaboliques) </a:t>
            </a:r>
          </a:p>
        </p:txBody>
      </p:sp>
      <p:sp>
        <p:nvSpPr>
          <p:cNvPr id="5" name="Rectangle 4"/>
          <p:cNvSpPr/>
          <p:nvPr/>
        </p:nvSpPr>
        <p:spPr>
          <a:xfrm>
            <a:off x="1582256" y="6536377"/>
            <a:ext cx="1693600" cy="276999"/>
          </a:xfrm>
          <a:prstGeom prst="rect">
            <a:avLst/>
          </a:prstGeom>
        </p:spPr>
        <p:txBody>
          <a:bodyPr wrap="square">
            <a:spAutoFit/>
          </a:bodyPr>
          <a:lstStyle/>
          <a:p>
            <a:pPr lvl="0"/>
            <a:r>
              <a:rPr lang="fr-FR" sz="1200" i="1" dirty="0">
                <a:solidFill>
                  <a:prstClr val="black"/>
                </a:solidFill>
                <a:latin typeface="Calibri" pitchFamily="34" charset="0"/>
                <a:ea typeface="Geneva" pitchFamily="126" charset="-128"/>
              </a:rPr>
              <a:t>Copyright </a:t>
            </a:r>
            <a:r>
              <a:rPr lang="fr-FR" sz="1200" i="1" dirty="0" smtClean="0">
                <a:solidFill>
                  <a:prstClr val="black"/>
                </a:solidFill>
                <a:latin typeface="Calibri" pitchFamily="34" charset="0"/>
                <a:ea typeface="Geneva" pitchFamily="126" charset="-128"/>
              </a:rPr>
              <a:t>2016 </a:t>
            </a:r>
            <a:r>
              <a:rPr lang="fr-FR" sz="1200" i="1" dirty="0">
                <a:solidFill>
                  <a:prstClr val="black"/>
                </a:solidFill>
                <a:latin typeface="Calibri" pitchFamily="34" charset="0"/>
                <a:ea typeface="Geneva" pitchFamily="126" charset="-128"/>
              </a:rPr>
              <a:t>MATHEC</a:t>
            </a:r>
            <a:endParaRPr lang="fr-FR" dirty="0">
              <a:solidFill>
                <a:prstClr val="black"/>
              </a:solidFill>
              <a:latin typeface="Calibri" pitchFamily="34" charset="0"/>
              <a:ea typeface="Geneva" pitchFamily="126" charset="-128"/>
            </a:endParaRPr>
          </a:p>
        </p:txBody>
      </p:sp>
      <p:pic>
        <p:nvPicPr>
          <p:cNvPr id="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1373" y="6420237"/>
            <a:ext cx="1238750" cy="423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diapo 23 s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857928" y="6571928"/>
            <a:ext cx="286072" cy="286072"/>
          </a:xfrm>
          <a:prstGeom prst="rect">
            <a:avLst/>
          </a:prstGeom>
        </p:spPr>
      </p:pic>
    </p:spTree>
    <p:extLst>
      <p:ext uri="{BB962C8B-B14F-4D97-AF65-F5344CB8AC3E}">
        <p14:creationId xmlns:p14="http://schemas.microsoft.com/office/powerpoint/2010/main" val="1831791667"/>
      </p:ext>
    </p:extLst>
  </p:cSld>
  <p:clrMapOvr>
    <a:masterClrMapping/>
  </p:clrMapOvr>
  <mc:AlternateContent xmlns:mc="http://schemas.openxmlformats.org/markup-compatibility/2006" xmlns:p14="http://schemas.microsoft.com/office/powerpoint/2010/main">
    <mc:Choice Requires="p14">
      <p:transition spd="slow" p14:dur="2000" advTm="24000"/>
    </mc:Choice>
    <mc:Fallback xmlns="">
      <p:transition spd="slow" advTm="2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239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8" name="Picture 4" descr="C:\Users\Elodie\Desktop\logo_iuh.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25" y="5889625"/>
            <a:ext cx="1512888"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72199" y="4977463"/>
            <a:ext cx="2641625" cy="168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3" descr="C:\Documents and Settings\Farge\Bureau\FARGE ONGOING 00 02  2010\PHOTOSSS\Photos domi\Zagreb May 2008-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15816" y="4986451"/>
            <a:ext cx="2381672" cy="17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18" descr="logo_ebmt_12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2888" y="4756150"/>
            <a:ext cx="1716087"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4" name="ZoneTexte 2"/>
          <p:cNvSpPr txBox="1">
            <a:spLocks noChangeArrowheads="1"/>
          </p:cNvSpPr>
          <p:nvPr/>
        </p:nvSpPr>
        <p:spPr bwMode="auto">
          <a:xfrm>
            <a:off x="-79866" y="5661248"/>
            <a:ext cx="26495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fr-FR" altLang="fr-FR" dirty="0">
                <a:solidFill>
                  <a:srgbClr val="7030A0"/>
                </a:solidFill>
              </a:rPr>
              <a:t>www.ma-thec.com</a:t>
            </a:r>
          </a:p>
        </p:txBody>
      </p:sp>
      <p:grpSp>
        <p:nvGrpSpPr>
          <p:cNvPr id="11" name="Groupe 10"/>
          <p:cNvGrpSpPr/>
          <p:nvPr/>
        </p:nvGrpSpPr>
        <p:grpSpPr>
          <a:xfrm>
            <a:off x="79330" y="131973"/>
            <a:ext cx="8897700" cy="632731"/>
            <a:chOff x="2241898" y="255721"/>
            <a:chExt cx="8897700" cy="776747"/>
          </a:xfrm>
        </p:grpSpPr>
        <p:pic>
          <p:nvPicPr>
            <p:cNvPr id="12"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93509" y="326672"/>
              <a:ext cx="946089" cy="66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http://www.eurocord.org/images/logo.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01225" y="343602"/>
              <a:ext cx="687004" cy="688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8" descr="MATHEC LOG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95703" y="286347"/>
              <a:ext cx="1295400"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GHU_St-LOUIS-Larib-FernandWidal"/>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61762" y="303070"/>
              <a:ext cx="1470932" cy="67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Afficher l'image d'origin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841453" y="255721"/>
              <a:ext cx="2111230" cy="769930"/>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 16" descr="Logo_SFGM-TC"/>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241898" y="388765"/>
              <a:ext cx="973777" cy="596353"/>
            </a:xfrm>
            <a:prstGeom prst="rect">
              <a:avLst/>
            </a:prstGeom>
            <a:noFill/>
            <a:ln>
              <a:noFill/>
            </a:ln>
          </p:spPr>
        </p:pic>
      </p:grpSp>
      <p:sp>
        <p:nvSpPr>
          <p:cNvPr id="2" name="ZoneTexte 1"/>
          <p:cNvSpPr txBox="1"/>
          <p:nvPr/>
        </p:nvSpPr>
        <p:spPr>
          <a:xfrm>
            <a:off x="732848" y="764704"/>
            <a:ext cx="7723185" cy="4862870"/>
          </a:xfrm>
          <a:prstGeom prst="rect">
            <a:avLst/>
          </a:prstGeom>
          <a:noFill/>
        </p:spPr>
        <p:txBody>
          <a:bodyPr wrap="square" rtlCol="0">
            <a:spAutoFit/>
          </a:bodyPr>
          <a:lstStyle/>
          <a:p>
            <a:r>
              <a:rPr lang="fr-FR" sz="1600" dirty="0" smtClean="0"/>
              <a:t>- La greffe de CSH est un </a:t>
            </a:r>
            <a:r>
              <a:rPr lang="fr-FR" sz="1600" b="1" dirty="0"/>
              <a:t>traitement </a:t>
            </a:r>
            <a:r>
              <a:rPr lang="fr-FR" sz="1600" dirty="0" smtClean="0"/>
              <a:t>pour </a:t>
            </a:r>
            <a:r>
              <a:rPr lang="fr-FR" sz="1600" dirty="0"/>
              <a:t>certaines formes sévères de </a:t>
            </a:r>
            <a:r>
              <a:rPr lang="fr-FR" sz="1600" dirty="0" smtClean="0"/>
              <a:t>MAI, proposé </a:t>
            </a:r>
            <a:r>
              <a:rPr lang="fr-FR" sz="1600" b="1" dirty="0"/>
              <a:t>dans des centres </a:t>
            </a:r>
            <a:r>
              <a:rPr lang="fr-FR" sz="1600" b="1" dirty="0" smtClean="0"/>
              <a:t>experts car il implique</a:t>
            </a:r>
            <a:r>
              <a:rPr lang="fr-FR" sz="1600" dirty="0" smtClean="0"/>
              <a:t> la</a:t>
            </a:r>
            <a:r>
              <a:rPr lang="fr-FR" sz="1600" b="1" dirty="0" smtClean="0"/>
              <a:t> prise </a:t>
            </a:r>
            <a:r>
              <a:rPr lang="fr-FR" sz="1600" b="1" dirty="0"/>
              <a:t>en charge </a:t>
            </a:r>
            <a:r>
              <a:rPr lang="fr-FR" sz="1600" b="1" dirty="0" smtClean="0"/>
              <a:t>du patient par </a:t>
            </a:r>
            <a:r>
              <a:rPr lang="fr-FR" sz="1600" b="1" dirty="0"/>
              <a:t>plusieurs services hospitaliers</a:t>
            </a:r>
            <a:r>
              <a:rPr lang="fr-FR" sz="1600" dirty="0"/>
              <a:t> </a:t>
            </a:r>
            <a:r>
              <a:rPr lang="fr-FR" sz="1600" dirty="0" smtClean="0"/>
              <a:t>: services </a:t>
            </a:r>
            <a:r>
              <a:rPr lang="fr-FR" sz="1600" dirty="0"/>
              <a:t>spécialisés dans la maladie </a:t>
            </a:r>
            <a:r>
              <a:rPr lang="fr-FR" sz="1600" dirty="0" smtClean="0"/>
              <a:t>(</a:t>
            </a:r>
            <a:r>
              <a:rPr lang="fr-FR" sz="1600" dirty="0"/>
              <a:t>médecine </a:t>
            </a:r>
            <a:r>
              <a:rPr lang="fr-FR" sz="1600" dirty="0" smtClean="0"/>
              <a:t>interne, rhumatologie, neurologie, gastroentérologie…) et service d’hématologie au </a:t>
            </a:r>
            <a:r>
              <a:rPr lang="fr-FR" sz="1600" dirty="0"/>
              <a:t>moment de la </a:t>
            </a:r>
            <a:r>
              <a:rPr lang="fr-FR" sz="1600" dirty="0" smtClean="0"/>
              <a:t>greffe. </a:t>
            </a:r>
          </a:p>
          <a:p>
            <a:endParaRPr lang="fr-FR" sz="1600" dirty="0" smtClean="0"/>
          </a:p>
          <a:p>
            <a:r>
              <a:rPr lang="fr-FR" sz="1600" dirty="0" smtClean="0"/>
              <a:t>- Le travail des </a:t>
            </a:r>
            <a:r>
              <a:rPr lang="fr-FR" sz="1600" b="1" dirty="0" smtClean="0"/>
              <a:t>équipes multidisciplinaires soignantes </a:t>
            </a:r>
            <a:r>
              <a:rPr lang="fr-FR" sz="1600" dirty="0" smtClean="0"/>
              <a:t>est essentiel à chaque étape (</a:t>
            </a:r>
            <a:r>
              <a:rPr lang="fr-FR" sz="1600" dirty="0"/>
              <a:t>pose de cathéter, cytaphérèse, </a:t>
            </a:r>
            <a:r>
              <a:rPr lang="fr-FR" sz="1600" dirty="0" smtClean="0"/>
              <a:t>chimiothérapie…) </a:t>
            </a:r>
            <a:r>
              <a:rPr lang="fr-FR" sz="1600" dirty="0"/>
              <a:t>pour </a:t>
            </a:r>
            <a:r>
              <a:rPr lang="fr-FR" sz="1600" dirty="0" smtClean="0"/>
              <a:t>accompagner les patients à la réussite du traitement.</a:t>
            </a:r>
          </a:p>
          <a:p>
            <a:pPr marL="285750" indent="-285750">
              <a:buFontTx/>
              <a:buChar char="-"/>
            </a:pPr>
            <a:endParaRPr lang="fr-FR" sz="1600" dirty="0" smtClean="0"/>
          </a:p>
          <a:p>
            <a:r>
              <a:rPr lang="fr-FR" sz="1600" dirty="0" smtClean="0"/>
              <a:t>- De nombreuses </a:t>
            </a:r>
            <a:r>
              <a:rPr lang="fr-FR" sz="1600" dirty="0"/>
              <a:t>hospitalisations </a:t>
            </a:r>
            <a:r>
              <a:rPr lang="fr-FR" sz="1600" dirty="0" smtClean="0"/>
              <a:t>sont nécessaires pour assurer le </a:t>
            </a:r>
            <a:r>
              <a:rPr lang="fr-FR" sz="1600" dirty="0"/>
              <a:t>suivi post-greffe y compris des patients </a:t>
            </a:r>
            <a:r>
              <a:rPr lang="fr-FR" sz="1600" dirty="0" err="1" smtClean="0"/>
              <a:t>autogreffés</a:t>
            </a:r>
            <a:r>
              <a:rPr lang="fr-FR" sz="1600" dirty="0" smtClean="0"/>
              <a:t>, en </a:t>
            </a:r>
            <a:r>
              <a:rPr lang="fr-FR" sz="1600" dirty="0"/>
              <a:t>raison </a:t>
            </a:r>
            <a:r>
              <a:rPr lang="fr-FR" sz="1600" dirty="0" smtClean="0"/>
              <a:t>de l’immunodépression acquise, d</a:t>
            </a:r>
            <a:r>
              <a:rPr lang="it-IT" sz="1600" dirty="0" smtClean="0"/>
              <a:t>es </a:t>
            </a:r>
            <a:r>
              <a:rPr lang="it-IT" sz="1600" dirty="0"/>
              <a:t>handicaps multiples et des atteintes pluriviscérales liées à la </a:t>
            </a:r>
            <a:r>
              <a:rPr lang="it-IT" sz="1600" dirty="0" smtClean="0"/>
              <a:t>MAI initiale</a:t>
            </a:r>
            <a:r>
              <a:rPr lang="fr-FR" sz="1600" dirty="0" smtClean="0"/>
              <a:t>.</a:t>
            </a:r>
            <a:endParaRPr lang="fr-FR" sz="1600" dirty="0"/>
          </a:p>
          <a:p>
            <a:endParaRPr lang="fr-FR" sz="1600" dirty="0"/>
          </a:p>
          <a:p>
            <a:r>
              <a:rPr lang="fr-FR" sz="1600" dirty="0" smtClean="0"/>
              <a:t>- Les IDE ont un rôle important dans les soins, l’accompagnement des patients, et la coordination de ce </a:t>
            </a:r>
            <a:r>
              <a:rPr lang="fr-FR" sz="1600" b="1" dirty="0" smtClean="0"/>
              <a:t>parcours thérapeutique complexe</a:t>
            </a:r>
            <a:r>
              <a:rPr lang="fr-FR" sz="1600" dirty="0" smtClean="0"/>
              <a:t>.</a:t>
            </a:r>
          </a:p>
          <a:p>
            <a:endParaRPr lang="fr-FR" dirty="0" smtClean="0"/>
          </a:p>
          <a:p>
            <a:endParaRPr lang="fr-FR" dirty="0"/>
          </a:p>
          <a:p>
            <a:endParaRPr lang="fr-FR" dirty="0"/>
          </a:p>
        </p:txBody>
      </p:sp>
      <p:pic>
        <p:nvPicPr>
          <p:cNvPr id="3" name="diapo 24 s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cstate="print"/>
          <a:stretch>
            <a:fillRect/>
          </a:stretch>
        </p:blipFill>
        <p:spPr>
          <a:xfrm>
            <a:off x="8857928" y="6571928"/>
            <a:ext cx="286072" cy="286072"/>
          </a:xfrm>
          <a:prstGeom prst="rect">
            <a:avLst/>
          </a:prstGeom>
        </p:spPr>
      </p:pic>
    </p:spTree>
    <p:extLst>
      <p:ext uri="{BB962C8B-B14F-4D97-AF65-F5344CB8AC3E}">
        <p14:creationId xmlns:p14="http://schemas.microsoft.com/office/powerpoint/2010/main" val="2689131950"/>
      </p:ext>
    </p:extLst>
  </p:cSld>
  <p:clrMapOvr>
    <a:masterClrMapping/>
  </p:clrMapOvr>
  <p:transition spd="slow" advTm="6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699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187325" y="223838"/>
            <a:ext cx="8667750" cy="438150"/>
          </a:xfrm>
          <a:ln w="12700">
            <a:solidFill>
              <a:schemeClr val="tx2"/>
            </a:solidFill>
          </a:ln>
        </p:spPr>
        <p:txBody>
          <a:bodyPr>
            <a:noAutofit/>
          </a:bodyPr>
          <a:lstStyle/>
          <a:p>
            <a:pPr algn="ctr">
              <a:defRPr/>
            </a:pPr>
            <a:r>
              <a:rPr lang="fr-FR" altLang="fr-FR" sz="2400" dirty="0">
                <a:latin typeface="Arial" panose="020B0604020202020204" pitchFamily="34" charset="0"/>
                <a:cs typeface="Arial" panose="020B0604020202020204" pitchFamily="34" charset="0"/>
              </a:rPr>
              <a:t>QUIZZ</a:t>
            </a:r>
            <a:r>
              <a:rPr lang="fr-FR" altLang="fr-FR" sz="2400" baseline="-25000" dirty="0">
                <a:latin typeface="Arial" panose="020B0604020202020204" pitchFamily="34" charset="0"/>
                <a:cs typeface="Arial" panose="020B0604020202020204" pitchFamily="34" charset="0"/>
              </a:rPr>
              <a:t>1</a:t>
            </a:r>
          </a:p>
          <a:p>
            <a:pPr marL="800100" lvl="1" indent="-342900">
              <a:buFont typeface="Wingdings 2" panose="05020102010507070707" pitchFamily="18" charset="2"/>
              <a:buNone/>
              <a:defRPr/>
            </a:pPr>
            <a:endParaRPr lang="fr-FR" altLang="fr-FR" sz="2000" b="1" dirty="0"/>
          </a:p>
          <a:p>
            <a:pPr marL="800100" lvl="1" indent="-342900">
              <a:buFontTx/>
              <a:buChar char="-"/>
              <a:defRPr/>
            </a:pPr>
            <a:endParaRPr lang="fr-FR" altLang="fr-FR" sz="2000" dirty="0"/>
          </a:p>
          <a:p>
            <a:pPr>
              <a:defRPr/>
            </a:pPr>
            <a:r>
              <a:rPr lang="fr-FR" altLang="fr-FR" sz="2000" dirty="0"/>
              <a:t> </a:t>
            </a:r>
          </a:p>
        </p:txBody>
      </p:sp>
      <p:grpSp>
        <p:nvGrpSpPr>
          <p:cNvPr id="3" name="Groupe 2"/>
          <p:cNvGrpSpPr/>
          <p:nvPr/>
        </p:nvGrpSpPr>
        <p:grpSpPr>
          <a:xfrm>
            <a:off x="185810" y="5877272"/>
            <a:ext cx="8897700" cy="776747"/>
            <a:chOff x="2241898" y="255721"/>
            <a:chExt cx="8897700" cy="776747"/>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93509" y="326672"/>
              <a:ext cx="946089" cy="66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www.eurocord.org/images/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1225" y="343602"/>
              <a:ext cx="687004" cy="688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8" descr="MATHEC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5703" y="286347"/>
              <a:ext cx="1295400"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GHU_St-LOUIS-Larib-FernandWida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61762" y="303070"/>
              <a:ext cx="1470932" cy="67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Afficher l'image d'origin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41453" y="255721"/>
              <a:ext cx="2111230" cy="76993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descr="Logo_SFGM-TC"/>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41898" y="388765"/>
              <a:ext cx="973777" cy="596353"/>
            </a:xfrm>
            <a:prstGeom prst="rect">
              <a:avLst/>
            </a:prstGeom>
            <a:noFill/>
            <a:ln>
              <a:noFill/>
            </a:ln>
          </p:spPr>
        </p:pic>
      </p:grpSp>
      <p:sp>
        <p:nvSpPr>
          <p:cNvPr id="11" name="ZoneTexte 10"/>
          <p:cNvSpPr txBox="1"/>
          <p:nvPr/>
        </p:nvSpPr>
        <p:spPr>
          <a:xfrm>
            <a:off x="185810" y="1124744"/>
            <a:ext cx="8634661" cy="3631763"/>
          </a:xfrm>
          <a:prstGeom prst="rect">
            <a:avLst/>
          </a:prstGeom>
          <a:noFill/>
        </p:spPr>
        <p:txBody>
          <a:bodyPr wrap="square" rtlCol="0">
            <a:spAutoFit/>
          </a:bodyPr>
          <a:lstStyle/>
          <a:p>
            <a:pPr>
              <a:defRPr/>
            </a:pPr>
            <a:r>
              <a:rPr lang="fr-FR" altLang="fr-FR" sz="2000" dirty="0">
                <a:solidFill>
                  <a:schemeClr val="tx2"/>
                </a:solidFill>
              </a:rPr>
              <a:t>1- Quelle est la prévalence des maladies auto-immunes dans la </a:t>
            </a:r>
            <a:r>
              <a:rPr lang="fr-FR" altLang="fr-FR" sz="2000" b="1" dirty="0">
                <a:solidFill>
                  <a:schemeClr val="tx2"/>
                </a:solidFill>
              </a:rPr>
              <a:t>population générale</a:t>
            </a:r>
            <a:r>
              <a:rPr lang="fr-FR" altLang="fr-FR" sz="2000" dirty="0">
                <a:solidFill>
                  <a:schemeClr val="tx2"/>
                </a:solidFill>
                <a:effectLst>
                  <a:outerShdw blurRad="38100" dist="38100" dir="2700000" algn="tl">
                    <a:srgbClr val="C0C0C0"/>
                  </a:outerShdw>
                </a:effectLst>
              </a:rPr>
              <a:t>? </a:t>
            </a:r>
          </a:p>
          <a:p>
            <a:pPr defTabSz="257175">
              <a:tabLst>
                <a:tab pos="719138" algn="l"/>
                <a:tab pos="2157413" algn="l"/>
              </a:tabLst>
              <a:defRPr/>
            </a:pPr>
            <a:r>
              <a:rPr lang="fr-FR" altLang="fr-FR" dirty="0">
                <a:solidFill>
                  <a:schemeClr val="tx2"/>
                </a:solidFill>
              </a:rPr>
              <a:t>	&lt; 5% </a:t>
            </a:r>
            <a:r>
              <a:rPr lang="fr-FR" altLang="fr-FR" dirty="0">
                <a:solidFill>
                  <a:schemeClr val="tx2"/>
                </a:solidFill>
                <a:sym typeface="Wingdings"/>
              </a:rPr>
              <a:t>	</a:t>
            </a:r>
            <a:r>
              <a:rPr lang="fr-FR" altLang="fr-FR" dirty="0">
                <a:solidFill>
                  <a:schemeClr val="tx2"/>
                </a:solidFill>
              </a:rPr>
              <a:t>5-10% </a:t>
            </a:r>
            <a:r>
              <a:rPr lang="fr-FR" altLang="fr-FR" dirty="0">
                <a:solidFill>
                  <a:schemeClr val="tx2"/>
                </a:solidFill>
                <a:sym typeface="Wingdings"/>
              </a:rPr>
              <a:t> 	</a:t>
            </a:r>
            <a:r>
              <a:rPr lang="fr-FR" altLang="fr-FR" dirty="0">
                <a:solidFill>
                  <a:schemeClr val="tx2"/>
                </a:solidFill>
              </a:rPr>
              <a:t>10 -20% </a:t>
            </a:r>
            <a:r>
              <a:rPr lang="fr-FR" altLang="fr-FR" dirty="0">
                <a:solidFill>
                  <a:schemeClr val="tx2"/>
                </a:solidFill>
                <a:sym typeface="Wingdings"/>
              </a:rPr>
              <a:t> </a:t>
            </a:r>
            <a:r>
              <a:rPr lang="fr-FR" altLang="fr-FR" dirty="0">
                <a:solidFill>
                  <a:schemeClr val="tx2"/>
                </a:solidFill>
              </a:rPr>
              <a:t>		 25% </a:t>
            </a:r>
            <a:r>
              <a:rPr lang="fr-FR" altLang="fr-FR" dirty="0">
                <a:solidFill>
                  <a:schemeClr val="tx2"/>
                </a:solidFill>
                <a:sym typeface="Wingdings"/>
              </a:rPr>
              <a:t> </a:t>
            </a:r>
          </a:p>
          <a:p>
            <a:pPr>
              <a:tabLst>
                <a:tab pos="719138" algn="l"/>
                <a:tab pos="2157413" algn="l"/>
              </a:tabLst>
              <a:defRPr/>
            </a:pPr>
            <a:endParaRPr lang="fr-FR" altLang="fr-FR" sz="1000" dirty="0">
              <a:solidFill>
                <a:schemeClr val="tx2"/>
              </a:solidFill>
              <a:sym typeface="Wingdings"/>
            </a:endParaRPr>
          </a:p>
          <a:p>
            <a:pPr>
              <a:tabLst>
                <a:tab pos="719138" algn="l"/>
                <a:tab pos="2157413" algn="l"/>
              </a:tabLst>
              <a:defRPr/>
            </a:pPr>
            <a:r>
              <a:rPr lang="fr-FR" altLang="fr-FR" sz="2000" dirty="0">
                <a:solidFill>
                  <a:schemeClr val="tx2"/>
                </a:solidFill>
              </a:rPr>
              <a:t>2- Prévalence de la sclérodermie systémique/sclérose en plaques/</a:t>
            </a:r>
            <a:r>
              <a:rPr lang="fr-FR" altLang="fr-FR" sz="2000" dirty="0" err="1">
                <a:solidFill>
                  <a:schemeClr val="tx2"/>
                </a:solidFill>
              </a:rPr>
              <a:t>Crohn</a:t>
            </a:r>
            <a:r>
              <a:rPr lang="fr-FR" altLang="fr-FR" sz="2000" dirty="0">
                <a:solidFill>
                  <a:schemeClr val="tx2"/>
                </a:solidFill>
              </a:rPr>
              <a:t> dans la population générale/ 100 000 H?</a:t>
            </a:r>
          </a:p>
          <a:p>
            <a:pPr>
              <a:tabLst>
                <a:tab pos="452438" algn="l"/>
                <a:tab pos="1079500" algn="l"/>
                <a:tab pos="2506663" algn="l"/>
                <a:tab pos="3225800" algn="l"/>
                <a:tab pos="4664075" algn="l"/>
                <a:tab pos="5557838" algn="l"/>
                <a:tab pos="7264400" algn="l"/>
              </a:tabLst>
              <a:defRPr/>
            </a:pPr>
            <a:r>
              <a:rPr lang="fr-FR" dirty="0">
                <a:solidFill>
                  <a:srgbClr val="1F497D"/>
                </a:solidFill>
              </a:rPr>
              <a:t>	</a:t>
            </a:r>
            <a:r>
              <a:rPr lang="fr-FR" dirty="0" err="1">
                <a:solidFill>
                  <a:srgbClr val="1F497D"/>
                </a:solidFill>
              </a:rPr>
              <a:t>SSc</a:t>
            </a:r>
            <a:r>
              <a:rPr lang="fr-FR" dirty="0">
                <a:solidFill>
                  <a:srgbClr val="1F497D"/>
                </a:solidFill>
              </a:rPr>
              <a:t>	0.7-150  </a:t>
            </a:r>
            <a:r>
              <a:rPr lang="fr-FR" dirty="0">
                <a:solidFill>
                  <a:srgbClr val="1F497D"/>
                </a:solidFill>
                <a:latin typeface="Wingdings"/>
              </a:rPr>
              <a:t>o	</a:t>
            </a:r>
            <a:r>
              <a:rPr lang="fr-FR" dirty="0">
                <a:solidFill>
                  <a:srgbClr val="1F497D"/>
                </a:solidFill>
              </a:rPr>
              <a:t>MS	</a:t>
            </a:r>
            <a:r>
              <a:rPr lang="fr-FR" dirty="0">
                <a:solidFill>
                  <a:srgbClr val="1F497D"/>
                </a:solidFill>
                <a:latin typeface="Arial"/>
              </a:rPr>
              <a:t>2-150      </a:t>
            </a:r>
            <a:r>
              <a:rPr lang="fr-FR" dirty="0">
                <a:solidFill>
                  <a:srgbClr val="1F497D"/>
                </a:solidFill>
                <a:latin typeface="Wingdings"/>
              </a:rPr>
              <a:t>o	</a:t>
            </a:r>
            <a:r>
              <a:rPr lang="fr-FR" dirty="0" err="1">
                <a:solidFill>
                  <a:srgbClr val="1F497D"/>
                </a:solidFill>
                <a:latin typeface="Arial"/>
              </a:rPr>
              <a:t>Crohn</a:t>
            </a:r>
            <a:r>
              <a:rPr lang="fr-FR" dirty="0">
                <a:solidFill>
                  <a:srgbClr val="1F497D"/>
                </a:solidFill>
                <a:latin typeface="Arial"/>
              </a:rPr>
              <a:t>	50-200 </a:t>
            </a:r>
            <a:r>
              <a:rPr lang="fr-FR" dirty="0">
                <a:solidFill>
                  <a:srgbClr val="1F497D"/>
                </a:solidFill>
                <a:latin typeface="Wingdings"/>
              </a:rPr>
              <a:t>o</a:t>
            </a:r>
            <a:endParaRPr lang="fr-FR" dirty="0">
              <a:solidFill>
                <a:srgbClr val="1F497D"/>
              </a:solidFill>
              <a:latin typeface="Arial"/>
            </a:endParaRPr>
          </a:p>
          <a:p>
            <a:pPr>
              <a:tabLst>
                <a:tab pos="452438" algn="l"/>
                <a:tab pos="1079500" algn="l"/>
                <a:tab pos="2506663" algn="l"/>
                <a:tab pos="3225800" algn="l"/>
                <a:tab pos="4664075" algn="l"/>
                <a:tab pos="5557838" algn="l"/>
                <a:tab pos="7264400" algn="l"/>
              </a:tabLst>
              <a:defRPr/>
            </a:pPr>
            <a:r>
              <a:rPr lang="fr-FR" dirty="0">
                <a:solidFill>
                  <a:srgbClr val="1F497D"/>
                </a:solidFill>
                <a:latin typeface="Arial"/>
              </a:rPr>
              <a:t>		</a:t>
            </a:r>
            <a:r>
              <a:rPr lang="fr-FR" dirty="0">
                <a:solidFill>
                  <a:srgbClr val="1F497D"/>
                </a:solidFill>
              </a:rPr>
              <a:t>7-1500   </a:t>
            </a:r>
            <a:r>
              <a:rPr lang="fr-FR" dirty="0">
                <a:solidFill>
                  <a:srgbClr val="1F497D"/>
                </a:solidFill>
                <a:latin typeface="Wingdings"/>
              </a:rPr>
              <a:t>o		</a:t>
            </a:r>
            <a:r>
              <a:rPr lang="fr-FR" dirty="0">
                <a:solidFill>
                  <a:srgbClr val="1F497D"/>
                </a:solidFill>
                <a:latin typeface="Arial"/>
              </a:rPr>
              <a:t>20 -1500 </a:t>
            </a:r>
            <a:r>
              <a:rPr lang="fr-FR" dirty="0">
                <a:solidFill>
                  <a:srgbClr val="1F497D"/>
                </a:solidFill>
                <a:latin typeface="Wingdings"/>
              </a:rPr>
              <a:t>o		</a:t>
            </a:r>
            <a:r>
              <a:rPr lang="fr-FR" dirty="0">
                <a:solidFill>
                  <a:srgbClr val="1F497D"/>
                </a:solidFill>
                <a:latin typeface="Arial"/>
              </a:rPr>
              <a:t>5- 20    </a:t>
            </a:r>
            <a:r>
              <a:rPr lang="fr-FR" dirty="0">
                <a:solidFill>
                  <a:srgbClr val="1F497D"/>
                </a:solidFill>
                <a:latin typeface="Wingdings"/>
              </a:rPr>
              <a:t>o</a:t>
            </a:r>
            <a:endParaRPr lang="fr-FR" dirty="0">
              <a:solidFill>
                <a:srgbClr val="1F497D"/>
              </a:solidFill>
              <a:latin typeface="Arial"/>
            </a:endParaRPr>
          </a:p>
          <a:p>
            <a:pPr>
              <a:tabLst>
                <a:tab pos="452438" algn="l"/>
                <a:tab pos="1079500" algn="l"/>
                <a:tab pos="2506663" algn="l"/>
                <a:tab pos="3225800" algn="l"/>
                <a:tab pos="4664075" algn="l"/>
                <a:tab pos="5557838" algn="l"/>
                <a:tab pos="7264400" algn="l"/>
              </a:tabLst>
              <a:defRPr/>
            </a:pPr>
            <a:endParaRPr lang="fr-FR" altLang="fr-FR" sz="1000" dirty="0">
              <a:solidFill>
                <a:schemeClr val="tx2"/>
              </a:solidFill>
            </a:endParaRPr>
          </a:p>
          <a:p>
            <a:pPr>
              <a:defRPr/>
            </a:pPr>
            <a:r>
              <a:rPr lang="fr-FR" altLang="fr-FR" dirty="0">
                <a:solidFill>
                  <a:schemeClr val="tx2"/>
                </a:solidFill>
              </a:rPr>
              <a:t>3-</a:t>
            </a:r>
            <a:r>
              <a:rPr lang="fr-FR" altLang="fr-FR" dirty="0">
                <a:solidFill>
                  <a:schemeClr val="tx2"/>
                </a:solidFill>
                <a:effectLst>
                  <a:outerShdw blurRad="38100" dist="38100" dir="2700000" algn="tl">
                    <a:srgbClr val="C0C0C0"/>
                  </a:outerShdw>
                </a:effectLst>
              </a:rPr>
              <a:t> </a:t>
            </a:r>
            <a:r>
              <a:rPr lang="fr-FR" altLang="fr-FR" sz="2000" dirty="0">
                <a:solidFill>
                  <a:schemeClr val="tx2"/>
                </a:solidFill>
              </a:rPr>
              <a:t>Combien de greffes de cellules souches hématopoïétique ont été enregistrées par an pour les maladies auto-immunes dans le registre de l’EBMT (1995-2016)?</a:t>
            </a:r>
          </a:p>
          <a:p>
            <a:pPr marL="174625" defTabSz="868363">
              <a:tabLst>
                <a:tab pos="1438275" algn="l"/>
                <a:tab pos="2867025" algn="l"/>
              </a:tabLst>
              <a:defRPr/>
            </a:pPr>
            <a:r>
              <a:rPr lang="fr-FR" altLang="fr-FR" dirty="0">
                <a:solidFill>
                  <a:schemeClr val="tx2"/>
                </a:solidFill>
              </a:rPr>
              <a:t>&lt; 50 </a:t>
            </a:r>
            <a:r>
              <a:rPr lang="fr-FR" altLang="fr-FR" dirty="0">
                <a:solidFill>
                  <a:schemeClr val="tx2"/>
                </a:solidFill>
                <a:sym typeface="Wingdings"/>
              </a:rPr>
              <a:t> </a:t>
            </a:r>
            <a:r>
              <a:rPr lang="fr-FR" altLang="fr-FR" dirty="0">
                <a:solidFill>
                  <a:schemeClr val="tx2"/>
                </a:solidFill>
              </a:rPr>
              <a:t>	 50- 100 </a:t>
            </a:r>
            <a:r>
              <a:rPr lang="fr-FR" altLang="fr-FR" dirty="0">
                <a:solidFill>
                  <a:schemeClr val="tx2"/>
                </a:solidFill>
                <a:sym typeface="Wingdings"/>
              </a:rPr>
              <a:t> </a:t>
            </a:r>
            <a:r>
              <a:rPr lang="fr-FR" altLang="fr-FR" dirty="0">
                <a:solidFill>
                  <a:schemeClr val="tx2"/>
                </a:solidFill>
              </a:rPr>
              <a:t>	100-150 </a:t>
            </a:r>
            <a:r>
              <a:rPr lang="fr-FR" altLang="fr-FR" dirty="0">
                <a:solidFill>
                  <a:schemeClr val="tx2"/>
                </a:solidFill>
                <a:sym typeface="Wingdings"/>
              </a:rPr>
              <a:t> </a:t>
            </a:r>
            <a:r>
              <a:rPr lang="fr-FR" altLang="fr-FR" dirty="0">
                <a:solidFill>
                  <a:schemeClr val="tx2"/>
                </a:solidFill>
              </a:rPr>
              <a:t>	150-200 </a:t>
            </a:r>
            <a:r>
              <a:rPr lang="fr-FR" altLang="fr-FR" dirty="0">
                <a:solidFill>
                  <a:schemeClr val="tx2"/>
                </a:solidFill>
                <a:sym typeface="Wingdings"/>
              </a:rPr>
              <a:t> </a:t>
            </a:r>
            <a:r>
              <a:rPr lang="fr-FR" altLang="fr-FR" dirty="0">
                <a:solidFill>
                  <a:schemeClr val="tx2"/>
                </a:solidFill>
              </a:rPr>
              <a:t>	200-250 </a:t>
            </a:r>
            <a:r>
              <a:rPr lang="fr-FR" altLang="fr-FR" dirty="0">
                <a:solidFill>
                  <a:schemeClr val="tx2"/>
                </a:solidFill>
                <a:sym typeface="Wingdings"/>
              </a:rPr>
              <a:t></a:t>
            </a:r>
          </a:p>
          <a:p>
            <a:endParaRPr lang="fr-FR" dirty="0">
              <a:solidFill>
                <a:schemeClr val="tx2"/>
              </a:solidFill>
            </a:endParaRPr>
          </a:p>
        </p:txBody>
      </p:sp>
    </p:spTree>
    <p:extLst>
      <p:ext uri="{BB962C8B-B14F-4D97-AF65-F5344CB8AC3E}">
        <p14:creationId xmlns:p14="http://schemas.microsoft.com/office/powerpoint/2010/main" val="34501401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re 1"/>
          <p:cNvSpPr>
            <a:spLocks noGrp="1"/>
          </p:cNvSpPr>
          <p:nvPr>
            <p:ph type="title"/>
          </p:nvPr>
        </p:nvSpPr>
        <p:spPr>
          <a:xfrm>
            <a:off x="0" y="179735"/>
            <a:ext cx="8892480" cy="1089025"/>
          </a:xfrm>
        </p:spPr>
        <p:txBody>
          <a:bodyPr>
            <a:noAutofit/>
          </a:bodyPr>
          <a:lstStyle/>
          <a:p>
            <a:r>
              <a:rPr lang="fr-FR" altLang="fr-FR" sz="2400" b="1" dirty="0">
                <a:solidFill>
                  <a:srgbClr val="FF0000"/>
                </a:solidFill>
                <a:effectLst>
                  <a:outerShdw blurRad="38100" dist="38100" dir="2700000" algn="tl">
                    <a:srgbClr val="000000">
                      <a:alpha val="43137"/>
                    </a:srgbClr>
                  </a:outerShdw>
                </a:effectLst>
              </a:rPr>
              <a:t>LES DIFFERENTES MALADIES AUTOIMMUNES (MAI)  </a:t>
            </a:r>
            <a:endParaRPr lang="fr-FR" altLang="fr-FR" sz="2400" dirty="0">
              <a:solidFill>
                <a:srgbClr val="FF0000"/>
              </a:solidFill>
            </a:endParaRPr>
          </a:p>
        </p:txBody>
      </p:sp>
      <p:sp>
        <p:nvSpPr>
          <p:cNvPr id="28675" name="Rectangle 5"/>
          <p:cNvSpPr>
            <a:spLocks noChangeArrowheads="1"/>
          </p:cNvSpPr>
          <p:nvPr/>
        </p:nvSpPr>
        <p:spPr bwMode="auto">
          <a:xfrm>
            <a:off x="250825" y="5084763"/>
            <a:ext cx="10009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2400">
                <a:latin typeface="Times" panose="02020603050405020304" pitchFamily="18" charset="0"/>
              </a:rPr>
              <a:t>		 </a:t>
            </a:r>
            <a:endParaRPr lang="fr-FR" altLang="fr-FR" sz="2000" b="1">
              <a:latin typeface="Garamond" panose="02020404030301010803" pitchFamily="18" charset="0"/>
            </a:endParaRPr>
          </a:p>
        </p:txBody>
      </p:sp>
      <p:pic>
        <p:nvPicPr>
          <p:cNvPr id="2867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6216" y="1628800"/>
            <a:ext cx="2446732" cy="237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Espace réservé du contenu 2"/>
          <p:cNvSpPr>
            <a:spLocks noGrp="1"/>
          </p:cNvSpPr>
          <p:nvPr>
            <p:ph sz="half" idx="1"/>
          </p:nvPr>
        </p:nvSpPr>
        <p:spPr>
          <a:xfrm>
            <a:off x="179512" y="1052737"/>
            <a:ext cx="7200800" cy="4968551"/>
          </a:xfrm>
        </p:spPr>
        <p:txBody>
          <a:bodyPr>
            <a:normAutofit fontScale="92500" lnSpcReduction="20000"/>
          </a:bodyPr>
          <a:lstStyle/>
          <a:p>
            <a:pPr marL="342900" lvl="1" indent="-342900">
              <a:buFont typeface="Arial" pitchFamily="34" charset="0"/>
              <a:buChar char="•"/>
            </a:pPr>
            <a:r>
              <a:rPr lang="fr-FR" altLang="fr-FR" sz="2000" dirty="0"/>
              <a:t>Caractérisées par une </a:t>
            </a:r>
            <a:r>
              <a:rPr lang="fr-FR" altLang="fr-FR" sz="2000" b="1" dirty="0">
                <a:solidFill>
                  <a:schemeClr val="tx2">
                    <a:lumMod val="60000"/>
                    <a:lumOff val="40000"/>
                  </a:schemeClr>
                </a:solidFill>
              </a:rPr>
              <a:t>perte de tolérance au soi </a:t>
            </a:r>
            <a:r>
              <a:rPr lang="fr-FR" altLang="fr-FR" sz="2000" b="1" dirty="0"/>
              <a:t>: </a:t>
            </a:r>
            <a:r>
              <a:rPr lang="fr-FR" sz="2000" dirty="0">
                <a:solidFill>
                  <a:prstClr val="black"/>
                </a:solidFill>
              </a:rPr>
              <a:t>réaction anormale du système immunitaire, dirigée contre les constituants naturels de l’organisme</a:t>
            </a:r>
          </a:p>
          <a:p>
            <a:r>
              <a:rPr lang="fr-FR" altLang="fr-FR" sz="2000" dirty="0"/>
              <a:t>Associées à des </a:t>
            </a:r>
            <a:r>
              <a:rPr lang="fr-FR" altLang="fr-FR" sz="2000" b="1" dirty="0"/>
              <a:t>lésions ou inflammation dues à une réponse immune spécifique contre des auto-antigènes</a:t>
            </a:r>
          </a:p>
          <a:p>
            <a:r>
              <a:rPr lang="fr-FR" altLang="fr-FR" sz="2000" b="1" dirty="0">
                <a:solidFill>
                  <a:schemeClr val="tx2">
                    <a:lumMod val="60000"/>
                    <a:lumOff val="40000"/>
                  </a:schemeClr>
                </a:solidFill>
              </a:rPr>
              <a:t>Origine multifactorielle </a:t>
            </a:r>
            <a:r>
              <a:rPr lang="fr-FR" altLang="fr-FR" sz="2000" b="1" dirty="0"/>
              <a:t>:</a:t>
            </a:r>
            <a:r>
              <a:rPr lang="fr-FR" altLang="fr-FR" sz="2000" dirty="0"/>
              <a:t> </a:t>
            </a:r>
          </a:p>
          <a:p>
            <a:pPr marL="457200" lvl="1" indent="0">
              <a:buNone/>
            </a:pPr>
            <a:r>
              <a:rPr lang="fr-FR" altLang="fr-FR" sz="2000" dirty="0"/>
              <a:t>- Stimulation antigénique (infection, toxiques…) </a:t>
            </a:r>
          </a:p>
          <a:p>
            <a:pPr marL="457200" lvl="1" indent="0">
              <a:buNone/>
            </a:pPr>
            <a:r>
              <a:rPr lang="fr-FR" altLang="fr-FR" sz="2000" dirty="0"/>
              <a:t>- Prédisposition génétique </a:t>
            </a:r>
          </a:p>
          <a:p>
            <a:pPr marL="363538" lvl="1">
              <a:buFont typeface="Arial" panose="020B0604020202020204" pitchFamily="34" charset="0"/>
              <a:buChar char="•"/>
            </a:pPr>
            <a:r>
              <a:rPr lang="fr-FR" altLang="fr-FR" sz="2000" b="1" dirty="0">
                <a:solidFill>
                  <a:schemeClr val="tx2">
                    <a:lumMod val="60000"/>
                    <a:lumOff val="40000"/>
                  </a:schemeClr>
                </a:solidFill>
              </a:rPr>
              <a:t>Effecteurs </a:t>
            </a:r>
            <a:r>
              <a:rPr lang="fr-FR" altLang="fr-FR" sz="2000" b="1" dirty="0"/>
              <a:t>: </a:t>
            </a:r>
          </a:p>
          <a:p>
            <a:pPr marL="719138" lvl="2" indent="-184150">
              <a:buFont typeface="Calibri" panose="020F0502020204030204" pitchFamily="34" charset="0"/>
              <a:buChar char="‐"/>
            </a:pPr>
            <a:r>
              <a:rPr lang="fr-FR" altLang="fr-FR" dirty="0"/>
              <a:t>Autoanticorps, lymphocytes B</a:t>
            </a:r>
          </a:p>
          <a:p>
            <a:pPr marL="723900" lvl="2" indent="-188913">
              <a:buFont typeface="Calibri" panose="020F0502020204030204" pitchFamily="34" charset="0"/>
              <a:buChar char="‐"/>
            </a:pPr>
            <a:r>
              <a:rPr lang="fr-FR" altLang="fr-FR" dirty="0"/>
              <a:t>lymphocytes T , cellules NK</a:t>
            </a:r>
          </a:p>
          <a:p>
            <a:pPr marL="77787"/>
            <a:r>
              <a:rPr lang="fr-FR" altLang="fr-FR" sz="2000" b="1" dirty="0">
                <a:solidFill>
                  <a:schemeClr val="tx2">
                    <a:lumMod val="60000"/>
                    <a:lumOff val="40000"/>
                  </a:schemeClr>
                </a:solidFill>
              </a:rPr>
              <a:t>Maladies chroniques </a:t>
            </a:r>
            <a:r>
              <a:rPr lang="fr-FR" altLang="fr-FR" sz="2000" dirty="0">
                <a:solidFill>
                  <a:prstClr val="black"/>
                </a:solidFill>
              </a:rPr>
              <a:t>: </a:t>
            </a:r>
            <a:r>
              <a:rPr lang="fr-FR" sz="2000" dirty="0">
                <a:solidFill>
                  <a:prstClr val="black"/>
                </a:solidFill>
              </a:rPr>
              <a:t>affections de longue durée qui en règle générale, évoluent lentement (OMS).</a:t>
            </a:r>
          </a:p>
          <a:p>
            <a:pPr marL="77787"/>
            <a:endParaRPr lang="fr-FR" sz="2000" dirty="0">
              <a:solidFill>
                <a:prstClr val="black"/>
              </a:solidFill>
            </a:endParaRPr>
          </a:p>
          <a:p>
            <a:pPr marL="77787">
              <a:buNone/>
            </a:pPr>
            <a:r>
              <a:rPr lang="fr-FR" altLang="fr-FR" sz="2000" dirty="0">
                <a:solidFill>
                  <a:prstClr val="black"/>
                </a:solidFill>
              </a:rPr>
              <a:t>Certaines formes sévères de maladies auto-immunes peuvent:</a:t>
            </a:r>
          </a:p>
          <a:p>
            <a:pPr marL="77787">
              <a:buNone/>
            </a:pPr>
            <a:r>
              <a:rPr lang="fr-FR" altLang="fr-FR" sz="2000" dirty="0">
                <a:solidFill>
                  <a:prstClr val="black"/>
                </a:solidFill>
              </a:rPr>
              <a:t>- Être très invalidantes (diminution/perte de la mobilité, troubles 	sphinctériens….)</a:t>
            </a:r>
            <a:r>
              <a:rPr lang="fr-FR" sz="2000" dirty="0">
                <a:solidFill>
                  <a:prstClr val="black"/>
                </a:solidFill>
              </a:rPr>
              <a:t> </a:t>
            </a:r>
          </a:p>
          <a:p>
            <a:pPr marL="77787">
              <a:buNone/>
            </a:pPr>
            <a:r>
              <a:rPr lang="fr-FR" sz="2000" dirty="0">
                <a:solidFill>
                  <a:prstClr val="black"/>
                </a:solidFill>
              </a:rPr>
              <a:t>- Diminuer l’espérance de vie (progression des symptômes)</a:t>
            </a:r>
            <a:endParaRPr lang="fr-FR" altLang="fr-FR" sz="2000" dirty="0"/>
          </a:p>
          <a:p>
            <a:pPr marL="0" indent="0">
              <a:buNone/>
            </a:pPr>
            <a:endParaRPr lang="fr-FR" altLang="fr-FR" sz="2000" dirty="0"/>
          </a:p>
        </p:txBody>
      </p:sp>
      <p:sp>
        <p:nvSpPr>
          <p:cNvPr id="6" name="Rectangle 5"/>
          <p:cNvSpPr/>
          <p:nvPr/>
        </p:nvSpPr>
        <p:spPr>
          <a:xfrm>
            <a:off x="1582256" y="6536377"/>
            <a:ext cx="1693600" cy="276999"/>
          </a:xfrm>
          <a:prstGeom prst="rect">
            <a:avLst/>
          </a:prstGeom>
        </p:spPr>
        <p:txBody>
          <a:bodyPr wrap="square">
            <a:spAutoFit/>
          </a:bodyPr>
          <a:lstStyle/>
          <a:p>
            <a:pPr lvl="0"/>
            <a:r>
              <a:rPr lang="fr-FR" sz="1200" i="1" dirty="0">
                <a:solidFill>
                  <a:prstClr val="black"/>
                </a:solidFill>
                <a:latin typeface="Calibri" pitchFamily="34" charset="0"/>
                <a:ea typeface="Geneva" pitchFamily="126" charset="-128"/>
              </a:rPr>
              <a:t>Copyright </a:t>
            </a:r>
            <a:r>
              <a:rPr lang="fr-FR" sz="1200" i="1" dirty="0" smtClean="0">
                <a:solidFill>
                  <a:prstClr val="black"/>
                </a:solidFill>
                <a:latin typeface="Calibri" pitchFamily="34" charset="0"/>
                <a:ea typeface="Geneva" pitchFamily="126" charset="-128"/>
              </a:rPr>
              <a:t>2016 </a:t>
            </a:r>
            <a:r>
              <a:rPr lang="fr-FR" sz="1200" i="1" dirty="0">
                <a:solidFill>
                  <a:prstClr val="black"/>
                </a:solidFill>
                <a:latin typeface="Calibri" pitchFamily="34" charset="0"/>
                <a:ea typeface="Geneva" pitchFamily="126" charset="-128"/>
              </a:rPr>
              <a:t>MATHEC</a:t>
            </a:r>
            <a:endParaRPr lang="fr-FR" dirty="0">
              <a:solidFill>
                <a:prstClr val="black"/>
              </a:solidFill>
              <a:latin typeface="Calibri" pitchFamily="34" charset="0"/>
              <a:ea typeface="Geneva" pitchFamily="126" charset="-128"/>
            </a:endParaRPr>
          </a:p>
        </p:txBody>
      </p:sp>
      <p:pic>
        <p:nvPicPr>
          <p:cNvPr id="7"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1373" y="6420237"/>
            <a:ext cx="1238750" cy="423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Diapo 3 s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713912" y="6427912"/>
            <a:ext cx="430088" cy="430088"/>
          </a:xfrm>
          <a:prstGeom prst="rect">
            <a:avLst/>
          </a:prstGeom>
        </p:spPr>
      </p:pic>
    </p:spTree>
    <p:extLst>
      <p:ext uri="{BB962C8B-B14F-4D97-AF65-F5344CB8AC3E}">
        <p14:creationId xmlns:p14="http://schemas.microsoft.com/office/powerpoint/2010/main" val="3185677791"/>
      </p:ext>
    </p:extLst>
  </p:cSld>
  <p:clrMapOvr>
    <a:masterClrMapping/>
  </p:clrMapOvr>
  <mc:AlternateContent xmlns:mc="http://schemas.openxmlformats.org/markup-compatibility/2006" xmlns:p14="http://schemas.microsoft.com/office/powerpoint/2010/main">
    <mc:Choice Requires="p14">
      <p:transition spd="slow" p14:dur="2000" advTm="92000"/>
    </mc:Choice>
    <mc:Fallback xmlns="">
      <p:transition spd="slow" advTm="9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1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au 6"/>
          <p:cNvGraphicFramePr>
            <a:graphicFrameLocks noGrp="1"/>
          </p:cNvGraphicFramePr>
          <p:nvPr>
            <p:extLst>
              <p:ext uri="{D42A27DB-BD31-4B8C-83A1-F6EECF244321}">
                <p14:modId xmlns:p14="http://schemas.microsoft.com/office/powerpoint/2010/main" val="3500301856"/>
              </p:ext>
            </p:extLst>
          </p:nvPr>
        </p:nvGraphicFramePr>
        <p:xfrm>
          <a:off x="323528" y="188641"/>
          <a:ext cx="8712968" cy="5299717"/>
        </p:xfrm>
        <a:graphic>
          <a:graphicData uri="http://schemas.openxmlformats.org/drawingml/2006/table">
            <a:tbl>
              <a:tblPr/>
              <a:tblGrid>
                <a:gridCol w="6480720">
                  <a:extLst>
                    <a:ext uri="{9D8B030D-6E8A-4147-A177-3AD203B41FA5}">
                      <a16:colId xmlns:a16="http://schemas.microsoft.com/office/drawing/2014/main" xmlns="" val="20000"/>
                    </a:ext>
                  </a:extLst>
                </a:gridCol>
                <a:gridCol w="2232248">
                  <a:extLst>
                    <a:ext uri="{9D8B030D-6E8A-4147-A177-3AD203B41FA5}">
                      <a16:colId xmlns:a16="http://schemas.microsoft.com/office/drawing/2014/main" xmlns="" val="20001"/>
                    </a:ext>
                  </a:extLst>
                </a:gridCol>
              </a:tblGrid>
              <a:tr h="807733">
                <a:tc>
                  <a:txBody>
                    <a:bodyPr/>
                    <a:lstStyle/>
                    <a:p>
                      <a:pPr algn="ctr">
                        <a:lnSpc>
                          <a:spcPct val="115000"/>
                        </a:lnSpc>
                        <a:spcAft>
                          <a:spcPts val="0"/>
                        </a:spcAft>
                      </a:pPr>
                      <a:r>
                        <a:rPr lang="fr-FR" sz="2000" b="1" dirty="0">
                          <a:solidFill>
                            <a:srgbClr val="FF0000"/>
                          </a:solidFill>
                          <a:latin typeface="Calibri"/>
                          <a:ea typeface="Calibri"/>
                          <a:cs typeface="Times New Roman"/>
                        </a:rPr>
                        <a:t>DIFFERENTES formes de  MALADIES AUTO-IMMUNES</a:t>
                      </a:r>
                    </a:p>
                    <a:p>
                      <a:pPr algn="ctr">
                        <a:lnSpc>
                          <a:spcPct val="115000"/>
                        </a:lnSpc>
                        <a:spcAft>
                          <a:spcPts val="0"/>
                        </a:spcAft>
                      </a:pPr>
                      <a:r>
                        <a:rPr lang="fr-FR" sz="2000" b="1" dirty="0">
                          <a:latin typeface="Calibri"/>
                          <a:ea typeface="Calibri"/>
                          <a:cs typeface="Times New Roman"/>
                        </a:rPr>
                        <a:t>6-8</a:t>
                      </a:r>
                      <a:r>
                        <a:rPr lang="fr-FR" sz="2000" b="1" baseline="0" dirty="0">
                          <a:latin typeface="Calibri"/>
                          <a:ea typeface="Calibri"/>
                          <a:cs typeface="Times New Roman"/>
                        </a:rPr>
                        <a:t> </a:t>
                      </a:r>
                      <a:r>
                        <a:rPr lang="fr-FR" sz="2000" b="1" dirty="0">
                          <a:latin typeface="Calibri"/>
                          <a:ea typeface="Calibri"/>
                          <a:cs typeface="Times New Roman"/>
                        </a:rPr>
                        <a:t>% population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2000">
                          <a:latin typeface="Calibri"/>
                          <a:ea typeface="Calibri"/>
                          <a:cs typeface="Times New Roman"/>
                        </a:rPr>
                        <a:t>Prévalence/100</a:t>
                      </a:r>
                      <a:r>
                        <a:rPr lang="fr-FR" sz="2000" baseline="0">
                          <a:latin typeface="Calibri"/>
                          <a:ea typeface="Calibri"/>
                          <a:cs typeface="Times New Roman"/>
                        </a:rPr>
                        <a:t> 000</a:t>
                      </a:r>
                      <a:r>
                        <a:rPr lang="fr-FR" sz="2000">
                          <a:latin typeface="Calibri"/>
                          <a:ea typeface="Calibri"/>
                          <a:cs typeface="Times New Roman"/>
                        </a:rPr>
                        <a:t> habitants (H)*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334071">
                <a:tc>
                  <a:txBody>
                    <a:bodyPr/>
                    <a:lstStyle/>
                    <a:p>
                      <a:pPr>
                        <a:lnSpc>
                          <a:spcPct val="115000"/>
                        </a:lnSpc>
                        <a:spcAft>
                          <a:spcPts val="0"/>
                        </a:spcAft>
                      </a:pPr>
                      <a:r>
                        <a:rPr lang="fr-FR" sz="2000" b="1">
                          <a:latin typeface="Calibri"/>
                          <a:ea typeface="Calibri"/>
                          <a:cs typeface="Times New Roman"/>
                        </a:rPr>
                        <a:t>MAI Systémiques : </a:t>
                      </a:r>
                      <a:r>
                        <a:rPr lang="en-US" altLang="fr-FR" sz="1800" b="1" err="1">
                          <a:solidFill>
                            <a:schemeClr val="tx1"/>
                          </a:solidFill>
                        </a:rPr>
                        <a:t>atteinte</a:t>
                      </a:r>
                      <a:r>
                        <a:rPr lang="en-US" altLang="fr-FR" sz="1800" b="1">
                          <a:solidFill>
                            <a:schemeClr val="tx1"/>
                          </a:solidFill>
                        </a:rPr>
                        <a:t> possible de </a:t>
                      </a:r>
                      <a:r>
                        <a:rPr lang="en-US" altLang="fr-FR" sz="1800" b="1" err="1">
                          <a:solidFill>
                            <a:schemeClr val="tx1"/>
                          </a:solidFill>
                        </a:rPr>
                        <a:t>plusieurs</a:t>
                      </a:r>
                      <a:r>
                        <a:rPr lang="en-US" altLang="fr-FR" sz="1800" b="1">
                          <a:solidFill>
                            <a:schemeClr val="tx1"/>
                          </a:solidFill>
                        </a:rPr>
                        <a:t> </a:t>
                      </a:r>
                      <a:r>
                        <a:rPr lang="en-US" altLang="fr-FR" sz="1800" b="1" err="1">
                          <a:solidFill>
                            <a:schemeClr val="tx1"/>
                          </a:solidFill>
                        </a:rPr>
                        <a:t>organes</a:t>
                      </a:r>
                      <a:endParaRPr lang="fr-FR" sz="1800" b="1">
                        <a:solidFill>
                          <a:schemeClr val="tx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fr-FR"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670355">
                <a:tc>
                  <a:txBody>
                    <a:bodyPr/>
                    <a:lstStyle/>
                    <a:p>
                      <a:pPr marL="342900" marR="0" lvl="0" indent="-342900" algn="l" defTabSz="914400" rtl="0" eaLnBrk="1" fontAlgn="auto" latinLnBrk="0" hangingPunct="1">
                        <a:lnSpc>
                          <a:spcPct val="115000"/>
                        </a:lnSpc>
                        <a:spcBef>
                          <a:spcPts val="0"/>
                        </a:spcBef>
                        <a:spcAft>
                          <a:spcPts val="0"/>
                        </a:spcAft>
                        <a:buClrTx/>
                        <a:buSzTx/>
                        <a:buFont typeface="Wingdings"/>
                        <a:buChar char=""/>
                        <a:tabLst/>
                        <a:defRPr/>
                      </a:pPr>
                      <a:r>
                        <a:rPr lang="en-US" altLang="fr-FR" sz="2000" b="1" i="1" dirty="0" err="1"/>
                        <a:t>Sclérodermie</a:t>
                      </a:r>
                      <a:r>
                        <a:rPr lang="en-US" altLang="fr-FR" sz="2000" b="1" i="1" dirty="0"/>
                        <a:t> </a:t>
                      </a:r>
                      <a:r>
                        <a:rPr lang="en-US" altLang="fr-FR" sz="2000" b="1" i="1" dirty="0" err="1"/>
                        <a:t>systémique</a:t>
                      </a:r>
                      <a:endParaRPr lang="en-US" altLang="fr-FR" sz="2000" b="1" i="1" dirty="0"/>
                    </a:p>
                    <a:p>
                      <a:pPr marL="342900" lvl="0" indent="-342900">
                        <a:lnSpc>
                          <a:spcPct val="115000"/>
                        </a:lnSpc>
                        <a:spcAft>
                          <a:spcPts val="0"/>
                        </a:spcAft>
                        <a:buFont typeface="Wingdings"/>
                        <a:buChar char=""/>
                      </a:pPr>
                      <a:r>
                        <a:rPr lang="en-US" sz="2000" b="0" i="1" dirty="0">
                          <a:latin typeface="Calibri"/>
                          <a:ea typeface="Calibri"/>
                          <a:cs typeface="Times New Roman"/>
                        </a:rPr>
                        <a:t>Lupus </a:t>
                      </a:r>
                      <a:r>
                        <a:rPr lang="en-US" sz="2000" b="0" i="1" dirty="0" err="1">
                          <a:latin typeface="Calibri"/>
                          <a:ea typeface="Calibri"/>
                          <a:cs typeface="Times New Roman"/>
                        </a:rPr>
                        <a:t>Erythémateux</a:t>
                      </a:r>
                      <a:r>
                        <a:rPr lang="en-US" sz="2000" b="0" i="1" dirty="0">
                          <a:latin typeface="Calibri"/>
                          <a:ea typeface="Calibri"/>
                          <a:cs typeface="Times New Roman"/>
                        </a:rPr>
                        <a:t> </a:t>
                      </a:r>
                      <a:r>
                        <a:rPr lang="en-US" sz="2000" b="0" i="1" dirty="0" err="1">
                          <a:latin typeface="Calibri"/>
                          <a:ea typeface="Calibri"/>
                          <a:cs typeface="Times New Roman"/>
                        </a:rPr>
                        <a:t>systémique</a:t>
                      </a:r>
                      <a:r>
                        <a:rPr lang="en-US" sz="2000" b="0" dirty="0">
                          <a:latin typeface="Calibri"/>
                          <a:ea typeface="Calibri"/>
                          <a:cs typeface="Times New Roman"/>
                        </a:rPr>
                        <a:t> </a:t>
                      </a:r>
                      <a:endParaRPr lang="fr-FR" sz="2000" b="0" dirty="0">
                        <a:latin typeface="Calibri"/>
                        <a:ea typeface="Calibri"/>
                        <a:cs typeface="Times New Roman"/>
                      </a:endParaRPr>
                    </a:p>
                    <a:p>
                      <a:pPr marL="342900" lvl="0" indent="-342900">
                        <a:lnSpc>
                          <a:spcPct val="115000"/>
                        </a:lnSpc>
                        <a:spcAft>
                          <a:spcPts val="0"/>
                        </a:spcAft>
                        <a:buFont typeface="Wingdings"/>
                        <a:buChar char=""/>
                      </a:pPr>
                      <a:r>
                        <a:rPr lang="en-US" sz="2000" dirty="0" err="1">
                          <a:latin typeface="Calibri"/>
                          <a:ea typeface="Calibri"/>
                          <a:cs typeface="Times New Roman"/>
                        </a:rPr>
                        <a:t>Sjogren</a:t>
                      </a:r>
                      <a:endParaRPr lang="en-US" sz="2000" dirty="0">
                        <a:latin typeface="Calibri"/>
                        <a:ea typeface="Calibri"/>
                        <a:cs typeface="Times New Roman"/>
                      </a:endParaRPr>
                    </a:p>
                    <a:p>
                      <a:pPr marL="342900" lvl="0" indent="-342900">
                        <a:lnSpc>
                          <a:spcPct val="115000"/>
                        </a:lnSpc>
                        <a:spcAft>
                          <a:spcPts val="0"/>
                        </a:spcAft>
                        <a:buFont typeface="Wingdings"/>
                        <a:buChar char=""/>
                      </a:pPr>
                      <a:r>
                        <a:rPr lang="en-US" altLang="fr-FR" sz="2000" dirty="0" err="1"/>
                        <a:t>Polyarthrite</a:t>
                      </a:r>
                      <a:r>
                        <a:rPr lang="en-US" altLang="fr-FR" sz="2000" dirty="0"/>
                        <a:t> </a:t>
                      </a:r>
                      <a:r>
                        <a:rPr lang="en-US" altLang="fr-FR" sz="2000" dirty="0" err="1"/>
                        <a:t>Rhumatoïde</a:t>
                      </a:r>
                      <a:endParaRPr lang="en-US" altLang="fr-FR" sz="2000" dirty="0"/>
                    </a:p>
                    <a:p>
                      <a:pPr marL="365125" indent="-365125">
                        <a:buFont typeface="Wingdings" pitchFamily="2" charset="2"/>
                        <a:buNone/>
                      </a:pPr>
                      <a:endParaRPr lang="fr-FR"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altLang="fr-FR" sz="2000"/>
                        <a:t>15</a:t>
                      </a:r>
                      <a:r>
                        <a:rPr lang="en-US" altLang="fr-FR" sz="2000" baseline="0"/>
                        <a:t> </a:t>
                      </a:r>
                      <a:r>
                        <a:rPr lang="en-US" altLang="fr-FR" sz="2000"/>
                        <a:t>/100 000 H</a:t>
                      </a:r>
                    </a:p>
                    <a:p>
                      <a:pPr>
                        <a:lnSpc>
                          <a:spcPct val="115000"/>
                        </a:lnSpc>
                        <a:spcAft>
                          <a:spcPts val="0"/>
                        </a:spcAft>
                      </a:pPr>
                      <a:r>
                        <a:rPr lang="en-US" sz="2000">
                          <a:latin typeface="Calibri"/>
                          <a:ea typeface="Calibri"/>
                          <a:cs typeface="Times New Roman"/>
                        </a:rPr>
                        <a:t>50/100 000 H</a:t>
                      </a:r>
                      <a:endParaRPr lang="fr-FR" sz="2000">
                        <a:latin typeface="Calibri"/>
                        <a:ea typeface="Calibri"/>
                        <a:cs typeface="Times New Roman"/>
                      </a:endParaRPr>
                    </a:p>
                    <a:p>
                      <a:pPr>
                        <a:lnSpc>
                          <a:spcPct val="115000"/>
                        </a:lnSpc>
                        <a:spcAft>
                          <a:spcPts val="0"/>
                        </a:spcAft>
                      </a:pPr>
                      <a:r>
                        <a:rPr lang="en-US" sz="2000">
                          <a:latin typeface="Calibri"/>
                          <a:ea typeface="Calibri"/>
                          <a:cs typeface="Times New Roman"/>
                        </a:rPr>
                        <a:t>200 /100 000 H</a:t>
                      </a:r>
                    </a:p>
                    <a:p>
                      <a:pPr>
                        <a:lnSpc>
                          <a:spcPct val="115000"/>
                        </a:lnSpc>
                        <a:spcAft>
                          <a:spcPts val="0"/>
                        </a:spcAft>
                      </a:pPr>
                      <a:r>
                        <a:rPr lang="en-US" altLang="fr-FR" sz="2000"/>
                        <a:t>175/100 000 H</a:t>
                      </a:r>
                    </a:p>
                    <a:p>
                      <a:pPr>
                        <a:lnSpc>
                          <a:spcPct val="115000"/>
                        </a:lnSpc>
                        <a:spcAft>
                          <a:spcPts val="0"/>
                        </a:spcAft>
                      </a:pPr>
                      <a:endParaRPr lang="fr-FR"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334071">
                <a:tc>
                  <a:txBody>
                    <a:bodyPr/>
                    <a:lstStyle/>
                    <a:p>
                      <a:pPr>
                        <a:lnSpc>
                          <a:spcPct val="115000"/>
                        </a:lnSpc>
                        <a:spcAft>
                          <a:spcPts val="0"/>
                        </a:spcAft>
                      </a:pPr>
                      <a:r>
                        <a:rPr lang="fr-FR" sz="2000" b="1">
                          <a:latin typeface="Calibri"/>
                          <a:ea typeface="Calibri"/>
                          <a:cs typeface="Times New Roman"/>
                        </a:rPr>
                        <a:t>MAI Spécifique d’un organe /</a:t>
                      </a:r>
                      <a:r>
                        <a:rPr lang="fr-FR" sz="2000" b="1" baseline="0">
                          <a:latin typeface="Calibri"/>
                          <a:ea typeface="Calibri"/>
                          <a:cs typeface="Times New Roman"/>
                        </a:rPr>
                        <a:t> </a:t>
                      </a:r>
                      <a:r>
                        <a:rPr lang="fr-FR" sz="2000" b="1">
                          <a:latin typeface="Calibri"/>
                          <a:ea typeface="Calibri"/>
                          <a:cs typeface="Times New Roman"/>
                        </a:rPr>
                        <a:t>d’un tissu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fr-FR"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038344">
                <a:tc>
                  <a:txBody>
                    <a:bodyPr/>
                    <a:lstStyle/>
                    <a:p>
                      <a:pPr marL="342900" lvl="0" indent="-342900">
                        <a:lnSpc>
                          <a:spcPct val="115000"/>
                        </a:lnSpc>
                        <a:spcAft>
                          <a:spcPts val="0"/>
                        </a:spcAft>
                        <a:buFont typeface="Wingdings"/>
                        <a:buChar char=""/>
                      </a:pPr>
                      <a:r>
                        <a:rPr lang="en-US" altLang="fr-FR" sz="2000" kern="1200" dirty="0" err="1">
                          <a:solidFill>
                            <a:schemeClr val="tx1"/>
                          </a:solidFill>
                          <a:latin typeface="+mn-lt"/>
                          <a:ea typeface="Calibri"/>
                          <a:cs typeface="Times New Roman"/>
                        </a:rPr>
                        <a:t>Système</a:t>
                      </a:r>
                      <a:r>
                        <a:rPr lang="en-US" altLang="fr-FR" sz="2000" kern="1200" dirty="0">
                          <a:solidFill>
                            <a:schemeClr val="tx1"/>
                          </a:solidFill>
                          <a:latin typeface="+mn-lt"/>
                          <a:ea typeface="Calibri"/>
                          <a:cs typeface="Times New Roman"/>
                        </a:rPr>
                        <a:t> </a:t>
                      </a:r>
                      <a:r>
                        <a:rPr lang="en-US" altLang="fr-FR" sz="2000" kern="1200" dirty="0" err="1">
                          <a:solidFill>
                            <a:schemeClr val="tx1"/>
                          </a:solidFill>
                          <a:latin typeface="+mn-lt"/>
                          <a:ea typeface="Calibri"/>
                          <a:cs typeface="Times New Roman"/>
                        </a:rPr>
                        <a:t>Nerveux</a:t>
                      </a:r>
                      <a:r>
                        <a:rPr lang="en-US" altLang="fr-FR" sz="2000" b="1" i="1" dirty="0"/>
                        <a:t>: </a:t>
                      </a:r>
                      <a:r>
                        <a:rPr lang="en-US" altLang="fr-FR" sz="2000" b="1" i="1" dirty="0" err="1"/>
                        <a:t>Sclérose</a:t>
                      </a:r>
                      <a:r>
                        <a:rPr lang="en-US" altLang="fr-FR" sz="2000" b="1" i="1" dirty="0"/>
                        <a:t> </a:t>
                      </a:r>
                      <a:r>
                        <a:rPr lang="en-US" altLang="fr-FR" sz="2000" b="1" i="1" dirty="0" err="1"/>
                        <a:t>en</a:t>
                      </a:r>
                      <a:r>
                        <a:rPr lang="en-US" altLang="fr-FR" sz="2000" b="1" i="1" dirty="0"/>
                        <a:t> plaques</a:t>
                      </a:r>
                    </a:p>
                    <a:p>
                      <a:pPr marL="342900" lvl="0" indent="-342900">
                        <a:lnSpc>
                          <a:spcPct val="115000"/>
                        </a:lnSpc>
                        <a:spcAft>
                          <a:spcPts val="0"/>
                        </a:spcAft>
                        <a:buFont typeface="Wingdings"/>
                        <a:buChar char=""/>
                      </a:pPr>
                      <a:r>
                        <a:rPr lang="en-US" altLang="fr-FR" sz="2000" kern="1200" dirty="0">
                          <a:solidFill>
                            <a:schemeClr val="tx1"/>
                          </a:solidFill>
                          <a:latin typeface="+mn-lt"/>
                          <a:ea typeface="Calibri"/>
                          <a:cs typeface="Times New Roman"/>
                        </a:rPr>
                        <a:t>Tube </a:t>
                      </a:r>
                      <a:r>
                        <a:rPr lang="en-US" altLang="fr-FR" sz="2000" kern="1200" dirty="0" err="1">
                          <a:solidFill>
                            <a:schemeClr val="tx1"/>
                          </a:solidFill>
                          <a:latin typeface="+mn-lt"/>
                          <a:ea typeface="Calibri"/>
                          <a:cs typeface="Times New Roman"/>
                        </a:rPr>
                        <a:t>Digestif</a:t>
                      </a:r>
                      <a:r>
                        <a:rPr lang="en-US" altLang="fr-FR" sz="2000" kern="1200" dirty="0">
                          <a:solidFill>
                            <a:schemeClr val="tx1"/>
                          </a:solidFill>
                          <a:latin typeface="+mn-lt"/>
                          <a:ea typeface="Calibri"/>
                          <a:cs typeface="Times New Roman"/>
                        </a:rPr>
                        <a:t> </a:t>
                      </a:r>
                      <a:r>
                        <a:rPr lang="en-US" altLang="fr-FR" sz="2000" b="1" i="1" dirty="0"/>
                        <a:t>: </a:t>
                      </a:r>
                      <a:r>
                        <a:rPr lang="en-US" altLang="fr-FR" sz="2000" b="1" i="1" dirty="0" err="1"/>
                        <a:t>Maladie</a:t>
                      </a:r>
                      <a:r>
                        <a:rPr lang="en-US" altLang="fr-FR" sz="2000" b="1" i="1" baseline="0" dirty="0"/>
                        <a:t> de </a:t>
                      </a:r>
                      <a:r>
                        <a:rPr lang="en-US" altLang="fr-FR" sz="2000" b="1" i="1" dirty="0"/>
                        <a:t>Crohn</a:t>
                      </a:r>
                      <a:r>
                        <a:rPr lang="en-US" altLang="fr-FR" sz="2000" dirty="0"/>
                        <a:t> </a:t>
                      </a:r>
                      <a:endParaRPr lang="fr-FR" sz="2000" dirty="0">
                        <a:latin typeface="+mn-lt"/>
                        <a:ea typeface="Calibri"/>
                        <a:cs typeface="Times New Roman"/>
                      </a:endParaRPr>
                    </a:p>
                    <a:p>
                      <a:pPr marL="342900" lvl="0" indent="-342900">
                        <a:lnSpc>
                          <a:spcPct val="115000"/>
                        </a:lnSpc>
                        <a:spcAft>
                          <a:spcPts val="0"/>
                        </a:spcAft>
                        <a:buFont typeface="Wingdings"/>
                        <a:buChar char=""/>
                      </a:pPr>
                      <a:r>
                        <a:rPr lang="en-US" altLang="fr-FR" sz="2000" kern="1200" dirty="0">
                          <a:solidFill>
                            <a:schemeClr val="tx1"/>
                          </a:solidFill>
                          <a:latin typeface="Calibri"/>
                          <a:ea typeface="Calibri"/>
                          <a:cs typeface="Times New Roman"/>
                        </a:rPr>
                        <a:t>Sang </a:t>
                      </a:r>
                      <a:r>
                        <a:rPr lang="en-US" altLang="fr-FR" sz="2000" b="1" dirty="0"/>
                        <a:t>: </a:t>
                      </a:r>
                      <a:r>
                        <a:rPr lang="en-US" altLang="fr-FR" sz="2000" b="1" dirty="0" err="1"/>
                        <a:t>Cytopénies</a:t>
                      </a:r>
                      <a:r>
                        <a:rPr lang="en-US" altLang="fr-FR" sz="2000" b="1" dirty="0"/>
                        <a:t> </a:t>
                      </a:r>
                      <a:r>
                        <a:rPr lang="en-US" altLang="fr-FR" sz="2000" b="1" dirty="0" err="1"/>
                        <a:t>Autoimmunes</a:t>
                      </a:r>
                      <a:r>
                        <a:rPr lang="en-US" altLang="fr-FR" sz="2000" b="1" dirty="0"/>
                        <a:t> </a:t>
                      </a:r>
                      <a:r>
                        <a:rPr lang="en-US" altLang="fr-FR" sz="1800" b="0" dirty="0"/>
                        <a:t>(</a:t>
                      </a:r>
                      <a:r>
                        <a:rPr lang="en-US" altLang="fr-FR" sz="1800" b="0" dirty="0" err="1"/>
                        <a:t>Anémie</a:t>
                      </a:r>
                      <a:r>
                        <a:rPr lang="en-US" altLang="fr-FR" sz="1800" b="0" dirty="0"/>
                        <a:t> </a:t>
                      </a:r>
                      <a:r>
                        <a:rPr lang="en-US" altLang="fr-FR" sz="1800" b="0" dirty="0" err="1"/>
                        <a:t>Hémolytique</a:t>
                      </a:r>
                      <a:r>
                        <a:rPr lang="en-US" altLang="fr-FR" sz="1800" b="0" dirty="0"/>
                        <a:t>, Purpura </a:t>
                      </a:r>
                      <a:r>
                        <a:rPr lang="en-US" altLang="fr-FR" sz="1800" b="0" dirty="0" err="1"/>
                        <a:t>Thrombopénique</a:t>
                      </a:r>
                      <a:r>
                        <a:rPr lang="en-US" altLang="fr-FR" sz="1800" b="0" dirty="0"/>
                        <a:t> </a:t>
                      </a:r>
                      <a:r>
                        <a:rPr lang="en-US" altLang="fr-FR" sz="1800" b="0" dirty="0" err="1"/>
                        <a:t>Idiopathique</a:t>
                      </a:r>
                      <a:r>
                        <a:rPr lang="en-US" altLang="fr-FR" sz="1800" b="0" dirty="0"/>
                        <a:t>, Syndrome d ‘Evans)</a:t>
                      </a:r>
                      <a:endParaRPr lang="en-US" altLang="fr-FR" sz="1800" b="0" i="1" dirty="0"/>
                    </a:p>
                    <a:p>
                      <a:pPr marL="0" indent="266700">
                        <a:buFont typeface="Wingdings" pitchFamily="2" charset="2"/>
                        <a:buChar char="§"/>
                      </a:pPr>
                      <a:r>
                        <a:rPr lang="en-US" altLang="fr-FR" sz="2000" b="0" i="1" dirty="0" err="1"/>
                        <a:t>Système</a:t>
                      </a:r>
                      <a:r>
                        <a:rPr lang="en-US" altLang="fr-FR" sz="2000" b="0" i="1" dirty="0"/>
                        <a:t> </a:t>
                      </a:r>
                      <a:r>
                        <a:rPr lang="en-US" altLang="fr-FR" sz="2000" b="0" i="1" dirty="0" err="1"/>
                        <a:t>endocrinien</a:t>
                      </a:r>
                      <a:r>
                        <a:rPr lang="en-US" altLang="fr-FR" sz="2000" b="0" i="1" dirty="0"/>
                        <a:t>:</a:t>
                      </a:r>
                      <a:r>
                        <a:rPr lang="en-US" altLang="fr-FR" sz="2000" b="0" i="1" baseline="0" dirty="0"/>
                        <a:t> </a:t>
                      </a:r>
                      <a:r>
                        <a:rPr lang="en-US" altLang="fr-FR" sz="2000" b="1" i="1" dirty="0" err="1"/>
                        <a:t>Diabète</a:t>
                      </a:r>
                      <a:r>
                        <a:rPr lang="en-US" altLang="fr-FR" sz="2000" b="1" i="1" baseline="0" dirty="0"/>
                        <a:t> </a:t>
                      </a:r>
                      <a:r>
                        <a:rPr lang="en-US" altLang="fr-FR" sz="2000" b="1" i="1" baseline="0" dirty="0" err="1"/>
                        <a:t>insulino</a:t>
                      </a:r>
                      <a:r>
                        <a:rPr lang="en-US" altLang="fr-FR" sz="2000" b="1" i="1" baseline="0" dirty="0"/>
                        <a:t> </a:t>
                      </a:r>
                      <a:r>
                        <a:rPr lang="en-US" altLang="fr-FR" sz="2000" b="1" i="1" baseline="0" dirty="0" err="1"/>
                        <a:t>dépendant</a:t>
                      </a:r>
                      <a:endParaRPr lang="en-US" altLang="fr-FR" sz="2000"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altLang="fr-FR" sz="2000" b="0" i="0" dirty="0"/>
                        <a:t>131/100 000 H</a:t>
                      </a:r>
                    </a:p>
                    <a:p>
                      <a:pPr>
                        <a:lnSpc>
                          <a:spcPct val="115000"/>
                        </a:lnSpc>
                        <a:spcAft>
                          <a:spcPts val="0"/>
                        </a:spcAft>
                      </a:pPr>
                      <a:r>
                        <a:rPr lang="en-US" altLang="fr-FR" sz="2000" b="0" i="0" dirty="0"/>
                        <a:t>136/100 000 H</a:t>
                      </a:r>
                    </a:p>
                    <a:p>
                      <a:pPr>
                        <a:lnSpc>
                          <a:spcPct val="115000"/>
                        </a:lnSpc>
                        <a:spcAft>
                          <a:spcPts val="0"/>
                        </a:spcAft>
                      </a:pPr>
                      <a:endParaRPr lang="fr-FR" sz="2000" i="0" dirty="0">
                        <a:latin typeface="Calibri"/>
                        <a:ea typeface="Calibri"/>
                        <a:cs typeface="Times New Roman"/>
                      </a:endParaRPr>
                    </a:p>
                    <a:p>
                      <a:pPr>
                        <a:lnSpc>
                          <a:spcPct val="115000"/>
                        </a:lnSpc>
                        <a:spcAft>
                          <a:spcPts val="0"/>
                        </a:spcAft>
                      </a:pPr>
                      <a:endParaRPr lang="fr-FR" sz="2000" i="0" dirty="0">
                        <a:latin typeface="Calibri"/>
                        <a:ea typeface="Calibri"/>
                        <a:cs typeface="Times New Roman"/>
                      </a:endParaRPr>
                    </a:p>
                    <a:p>
                      <a:pPr>
                        <a:lnSpc>
                          <a:spcPct val="115000"/>
                        </a:lnSpc>
                        <a:spcAft>
                          <a:spcPts val="0"/>
                        </a:spcAft>
                      </a:pPr>
                      <a:r>
                        <a:rPr lang="fr-FR" sz="2000" i="0" dirty="0">
                          <a:latin typeface="Calibri"/>
                          <a:ea typeface="Calibri"/>
                          <a:cs typeface="Times New Roman"/>
                        </a:rPr>
                        <a:t>462/100 000 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9" name="ZoneTexte 8"/>
          <p:cNvSpPr txBox="1"/>
          <p:nvPr/>
        </p:nvSpPr>
        <p:spPr>
          <a:xfrm rot="10800000" flipH="1" flipV="1">
            <a:off x="251520" y="2539933"/>
            <a:ext cx="3384376" cy="400110"/>
          </a:xfrm>
          <a:prstGeom prst="rect">
            <a:avLst/>
          </a:prstGeom>
          <a:noFill/>
        </p:spPr>
        <p:txBody>
          <a:bodyPr wrap="square" rtlCol="0">
            <a:spAutoFit/>
          </a:bodyPr>
          <a:lstStyle/>
          <a:p>
            <a:pPr>
              <a:tabLst>
                <a:tab pos="263525" algn="l"/>
              </a:tabLst>
            </a:pPr>
            <a:r>
              <a:rPr lang="en-US" altLang="fr-FR" sz="2000" b="1">
                <a:solidFill>
                  <a:schemeClr val="accent1"/>
                </a:solidFill>
              </a:rPr>
              <a:t>.</a:t>
            </a:r>
          </a:p>
        </p:txBody>
      </p:sp>
      <p:sp>
        <p:nvSpPr>
          <p:cNvPr id="11" name="Rectangle 10"/>
          <p:cNvSpPr/>
          <p:nvPr/>
        </p:nvSpPr>
        <p:spPr>
          <a:xfrm>
            <a:off x="1" y="5445224"/>
            <a:ext cx="9144000" cy="1261884"/>
          </a:xfrm>
          <a:prstGeom prst="rect">
            <a:avLst/>
          </a:prstGeom>
        </p:spPr>
        <p:txBody>
          <a:bodyPr wrap="square">
            <a:spAutoFit/>
          </a:bodyPr>
          <a:lstStyle/>
          <a:p>
            <a:r>
              <a:rPr lang="fr-FR" altLang="fr-FR" sz="1600" i="1" dirty="0"/>
              <a:t>*http://www.ameli.fr/l-assurance-maladie/statistiques-et-publications/donnees-statistiques/affection-de-longue-duree-ald/prevalence/prevalence-des-ald-en-2014.php</a:t>
            </a:r>
          </a:p>
          <a:p>
            <a:r>
              <a:rPr lang="fr-FR" altLang="fr-FR" sz="1600" i="1" dirty="0"/>
              <a:t>*http://www.orpha.net/orphacom/cahiers/docs/FR/Prevalence_des_maladies_rares_par_ordre_alphabetique.pdf, mars 2016</a:t>
            </a:r>
          </a:p>
          <a:p>
            <a:endParaRPr lang="fr-FR" altLang="fr-FR" sz="1200" i="1" dirty="0"/>
          </a:p>
        </p:txBody>
      </p:sp>
      <p:sp>
        <p:nvSpPr>
          <p:cNvPr id="5" name="Rectangle 4"/>
          <p:cNvSpPr/>
          <p:nvPr/>
        </p:nvSpPr>
        <p:spPr>
          <a:xfrm>
            <a:off x="6550808" y="6536377"/>
            <a:ext cx="1693600" cy="276999"/>
          </a:xfrm>
          <a:prstGeom prst="rect">
            <a:avLst/>
          </a:prstGeom>
        </p:spPr>
        <p:txBody>
          <a:bodyPr wrap="square">
            <a:spAutoFit/>
          </a:bodyPr>
          <a:lstStyle/>
          <a:p>
            <a:pPr lvl="0"/>
            <a:r>
              <a:rPr lang="fr-FR" sz="1200" i="1" dirty="0">
                <a:solidFill>
                  <a:prstClr val="black"/>
                </a:solidFill>
                <a:latin typeface="Calibri" pitchFamily="34" charset="0"/>
                <a:ea typeface="Geneva" pitchFamily="126" charset="-128"/>
              </a:rPr>
              <a:t>Copyright </a:t>
            </a:r>
            <a:r>
              <a:rPr lang="fr-FR" sz="1200" i="1" dirty="0" smtClean="0">
                <a:solidFill>
                  <a:prstClr val="black"/>
                </a:solidFill>
                <a:latin typeface="Calibri" pitchFamily="34" charset="0"/>
                <a:ea typeface="Geneva" pitchFamily="126" charset="-128"/>
              </a:rPr>
              <a:t>2016 </a:t>
            </a:r>
            <a:r>
              <a:rPr lang="fr-FR" sz="1200" i="1" dirty="0">
                <a:solidFill>
                  <a:prstClr val="black"/>
                </a:solidFill>
                <a:latin typeface="Calibri" pitchFamily="34" charset="0"/>
                <a:ea typeface="Geneva" pitchFamily="126" charset="-128"/>
              </a:rPr>
              <a:t>MATHEC</a:t>
            </a:r>
            <a:endParaRPr lang="fr-FR" dirty="0">
              <a:solidFill>
                <a:prstClr val="black"/>
              </a:solidFill>
              <a:latin typeface="Calibri" pitchFamily="34" charset="0"/>
              <a:ea typeface="Geneva" pitchFamily="126" charset="-128"/>
            </a:endParaRPr>
          </a:p>
        </p:txBody>
      </p:sp>
      <p:pic>
        <p:nvPicPr>
          <p:cNvPr id="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59925" y="6420237"/>
            <a:ext cx="1238750" cy="423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Diapo 4 s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811344" y="6525344"/>
            <a:ext cx="332656" cy="3326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000"/>
    </mc:Choice>
    <mc:Fallback xmlns="">
      <p:transition spd="slow" advTm="5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489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12850"/>
            <a:ext cx="9144000" cy="5645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 y="1325562"/>
            <a:ext cx="9067800" cy="541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0"/>
            <a:ext cx="9144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bg1"/>
              </a:solidFill>
            </a:endParaRPr>
          </a:p>
        </p:txBody>
      </p:sp>
      <p:sp>
        <p:nvSpPr>
          <p:cNvPr id="32773" name="Rectangle 2"/>
          <p:cNvSpPr>
            <a:spLocks noGrp="1" noChangeArrowheads="1"/>
          </p:cNvSpPr>
          <p:nvPr>
            <p:ph type="body" sz="quarter" idx="12"/>
          </p:nvPr>
        </p:nvSpPr>
        <p:spPr>
          <a:xfrm>
            <a:off x="2230438" y="-36513"/>
            <a:ext cx="6913562" cy="1249363"/>
          </a:xfrm>
          <a:solidFill>
            <a:schemeClr val="accent1"/>
          </a:solidFill>
        </p:spPr>
        <p:txBody>
          <a:bodyPr/>
          <a:lstStyle/>
          <a:p>
            <a:pPr algn="ctr" eaLnBrk="1" hangingPunct="1"/>
            <a:endParaRPr lang="fr-FR" altLang="fr-FR" sz="800" b="1" dirty="0">
              <a:solidFill>
                <a:schemeClr val="bg1"/>
              </a:solidFill>
              <a:latin typeface="Arial" panose="020B0604020202020204" pitchFamily="34" charset="0"/>
            </a:endParaRPr>
          </a:p>
          <a:p>
            <a:pPr algn="ctr" eaLnBrk="1" hangingPunct="1"/>
            <a:r>
              <a:rPr lang="fr-FR" altLang="fr-FR" sz="2800" b="1" dirty="0">
                <a:solidFill>
                  <a:schemeClr val="bg1"/>
                </a:solidFill>
                <a:latin typeface="Arial" panose="020B0604020202020204" pitchFamily="34" charset="0"/>
              </a:rPr>
              <a:t>Greffes de CSH pour MAI par an </a:t>
            </a:r>
          </a:p>
          <a:p>
            <a:pPr algn="ctr" eaLnBrk="1" hangingPunct="1"/>
            <a:r>
              <a:rPr lang="fr-FR" altLang="fr-FR" sz="2800" b="1" dirty="0">
                <a:solidFill>
                  <a:schemeClr val="bg1"/>
                </a:solidFill>
                <a:latin typeface="Arial" panose="020B0604020202020204" pitchFamily="34" charset="0"/>
              </a:rPr>
              <a:t>1994-2016 (n = 2203)  </a:t>
            </a:r>
            <a:r>
              <a:rPr lang="fr-FR" altLang="fr-FR" sz="1600" b="1" dirty="0">
                <a:solidFill>
                  <a:schemeClr val="bg1"/>
                </a:solidFill>
                <a:latin typeface="Arial" panose="020B0604020202020204" pitchFamily="34" charset="0"/>
              </a:rPr>
              <a:t>August 2016</a:t>
            </a:r>
            <a:endParaRPr lang="en-US" altLang="fr-FR" sz="2000" b="1" dirty="0">
              <a:solidFill>
                <a:schemeClr val="bg1"/>
              </a:solidFill>
              <a:latin typeface="Arial" panose="020B0604020202020204" pitchFamily="34" charset="0"/>
            </a:endParaRPr>
          </a:p>
        </p:txBody>
      </p:sp>
      <p:sp>
        <p:nvSpPr>
          <p:cNvPr id="32774" name="ZoneTexte 6"/>
          <p:cNvSpPr txBox="1">
            <a:spLocks noChangeArrowheads="1"/>
          </p:cNvSpPr>
          <p:nvPr/>
        </p:nvSpPr>
        <p:spPr bwMode="auto">
          <a:xfrm>
            <a:off x="6819900" y="6437312"/>
            <a:ext cx="2286000" cy="307975"/>
          </a:xfrm>
          <a:prstGeom prst="rect">
            <a:avLst/>
          </a:prstGeom>
          <a:solidFill>
            <a:srgbClr val="0060A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37931725" indent="-37474525">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fr-FR" altLang="fr-FR" sz="1400" b="1" dirty="0">
                <a:solidFill>
                  <a:schemeClr val="bg1"/>
                </a:solidFill>
              </a:rPr>
              <a:t>*Partial data for 2016</a:t>
            </a:r>
          </a:p>
        </p:txBody>
      </p:sp>
      <p:pic>
        <p:nvPicPr>
          <p:cNvPr id="32775" name="Espace réservé du contenu 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31840" y="1484784"/>
            <a:ext cx="1306512"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Diapo 5 s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107504" y="6381328"/>
            <a:ext cx="393576" cy="393576"/>
          </a:xfrm>
          <a:prstGeom prst="rect">
            <a:avLst/>
          </a:prstGeom>
        </p:spPr>
      </p:pic>
    </p:spTree>
    <p:extLst>
      <p:ext uri="{BB962C8B-B14F-4D97-AF65-F5344CB8AC3E}">
        <p14:creationId xmlns:p14="http://schemas.microsoft.com/office/powerpoint/2010/main" val="1010328240"/>
      </p:ext>
    </p:extLst>
  </p:cSld>
  <p:clrMapOvr>
    <a:masterClrMapping/>
  </p:clrMapOvr>
  <mc:AlternateContent xmlns:mc="http://schemas.openxmlformats.org/markup-compatibility/2006" xmlns:p14="http://schemas.microsoft.com/office/powerpoint/2010/main">
    <mc:Choice Requires="p14">
      <p:transition spd="slow" p14:dur="2000" advTm="23000"/>
    </mc:Choice>
    <mc:Fallback xmlns="">
      <p:transition spd="slow"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228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7504" y="116632"/>
            <a:ext cx="8928992" cy="461665"/>
          </a:xfrm>
          <a:prstGeom prst="rect">
            <a:avLst/>
          </a:prstGeom>
          <a:solidFill>
            <a:schemeClr val="accent1"/>
          </a:solidFill>
          <a:ln>
            <a:solidFill>
              <a:schemeClr val="accent1"/>
            </a:solidFill>
          </a:ln>
        </p:spPr>
        <p:txBody>
          <a:bodyPr wrap="square">
            <a:spAutoFit/>
          </a:bodyPr>
          <a:lstStyle/>
          <a:p>
            <a:pPr algn="ctr"/>
            <a:r>
              <a:rPr lang="fr-FR" sz="2400" b="1" dirty="0">
                <a:solidFill>
                  <a:schemeClr val="bg1"/>
                </a:solidFill>
              </a:rPr>
              <a:t>Différentes </a:t>
            </a:r>
            <a:r>
              <a:rPr lang="fr-FR" sz="2400" b="1" dirty="0" smtClean="0">
                <a:solidFill>
                  <a:schemeClr val="bg1"/>
                </a:solidFill>
              </a:rPr>
              <a:t>Maladies </a:t>
            </a:r>
            <a:r>
              <a:rPr lang="fr-FR" sz="2400" b="1" dirty="0">
                <a:solidFill>
                  <a:schemeClr val="bg1"/>
                </a:solidFill>
              </a:rPr>
              <a:t>Auto-immunes traitées par </a:t>
            </a:r>
            <a:r>
              <a:rPr lang="fr-FR" sz="2400" b="1" dirty="0" smtClean="0">
                <a:solidFill>
                  <a:schemeClr val="bg1"/>
                </a:solidFill>
              </a:rPr>
              <a:t>greffe </a:t>
            </a:r>
            <a:r>
              <a:rPr lang="fr-FR" sz="2400" b="1" dirty="0">
                <a:solidFill>
                  <a:schemeClr val="bg1"/>
                </a:solidFill>
              </a:rPr>
              <a:t>de CSH</a:t>
            </a:r>
          </a:p>
        </p:txBody>
      </p:sp>
      <p:graphicFrame>
        <p:nvGraphicFramePr>
          <p:cNvPr id="8" name="Tableau 7"/>
          <p:cNvGraphicFramePr>
            <a:graphicFrameLocks noGrp="1"/>
          </p:cNvGraphicFramePr>
          <p:nvPr>
            <p:extLst/>
          </p:nvPr>
        </p:nvGraphicFramePr>
        <p:xfrm>
          <a:off x="107504" y="1526602"/>
          <a:ext cx="8928992" cy="5142758"/>
        </p:xfrm>
        <a:graphic>
          <a:graphicData uri="http://schemas.openxmlformats.org/drawingml/2006/table">
            <a:tbl>
              <a:tblPr/>
              <a:tblGrid>
                <a:gridCol w="3744416">
                  <a:extLst>
                    <a:ext uri="{9D8B030D-6E8A-4147-A177-3AD203B41FA5}">
                      <a16:colId xmlns:a16="http://schemas.microsoft.com/office/drawing/2014/main" xmlns="" val="916892934"/>
                    </a:ext>
                  </a:extLst>
                </a:gridCol>
                <a:gridCol w="576064">
                  <a:extLst>
                    <a:ext uri="{9D8B030D-6E8A-4147-A177-3AD203B41FA5}">
                      <a16:colId xmlns:a16="http://schemas.microsoft.com/office/drawing/2014/main" xmlns="" val="2715438620"/>
                    </a:ext>
                  </a:extLst>
                </a:gridCol>
                <a:gridCol w="144016">
                  <a:extLst>
                    <a:ext uri="{9D8B030D-6E8A-4147-A177-3AD203B41FA5}">
                      <a16:colId xmlns:a16="http://schemas.microsoft.com/office/drawing/2014/main" xmlns="" val="3462754555"/>
                    </a:ext>
                  </a:extLst>
                </a:gridCol>
                <a:gridCol w="3816424">
                  <a:extLst>
                    <a:ext uri="{9D8B030D-6E8A-4147-A177-3AD203B41FA5}">
                      <a16:colId xmlns:a16="http://schemas.microsoft.com/office/drawing/2014/main" xmlns="" val="1985573292"/>
                    </a:ext>
                  </a:extLst>
                </a:gridCol>
                <a:gridCol w="504056">
                  <a:extLst>
                    <a:ext uri="{9D8B030D-6E8A-4147-A177-3AD203B41FA5}">
                      <a16:colId xmlns:a16="http://schemas.microsoft.com/office/drawing/2014/main" xmlns="" val="1601804221"/>
                    </a:ext>
                  </a:extLst>
                </a:gridCol>
                <a:gridCol w="144016">
                  <a:extLst>
                    <a:ext uri="{9D8B030D-6E8A-4147-A177-3AD203B41FA5}">
                      <a16:colId xmlns:a16="http://schemas.microsoft.com/office/drawing/2014/main" xmlns="" val="3473849532"/>
                    </a:ext>
                  </a:extLst>
                </a:gridCol>
              </a:tblGrid>
              <a:tr h="311112">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4F81BD"/>
                          </a:solidFill>
                          <a:effectLst/>
                          <a:latin typeface="Geneva" pitchFamily="126" charset="-128"/>
                          <a:ea typeface="MS PGothic" panose="020B0600070205080204" pitchFamily="34" charset="-128"/>
                        </a:rPr>
                        <a:t>►</a:t>
                      </a:r>
                      <a:r>
                        <a:rPr kumimoji="0" lang="fr-FR" altLang="fr-FR" sz="14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 </a:t>
                      </a:r>
                      <a:r>
                        <a:rPr kumimoji="0" lang="fr-FR" altLang="fr-FR" sz="1400" b="1" i="0" u="none" strike="noStrike" cap="none" normalizeH="0" baseline="0" dirty="0">
                          <a:ln>
                            <a:noFill/>
                          </a:ln>
                          <a:solidFill>
                            <a:srgbClr val="FF0000"/>
                          </a:solidFill>
                          <a:effectLst/>
                          <a:latin typeface="Arial Black" panose="020B0A04020102020204" pitchFamily="34" charset="0"/>
                          <a:ea typeface="MS PGothic" panose="020B0600070205080204" pitchFamily="34" charset="-128"/>
                        </a:rPr>
                        <a:t>SCLEROSE EN PLAQUE</a:t>
                      </a:r>
                      <a:endParaRPr kumimoji="0" lang="fr-FR" altLang="fr-FR" sz="1400" b="1" i="0" u="none" strike="noStrike" cap="none" normalizeH="0" baseline="0" dirty="0">
                        <a:ln>
                          <a:noFill/>
                        </a:ln>
                        <a:solidFill>
                          <a:srgbClr val="FF0000"/>
                        </a:solidFill>
                        <a:effectLst/>
                        <a:latin typeface="Geneva" pitchFamily="126" charset="-128"/>
                        <a:ea typeface="MS PGothic" panose="020B0600070205080204" pitchFamily="34" charset="-128"/>
                      </a:endParaRPr>
                    </a:p>
                  </a:txBody>
                  <a:tcPr marL="7462" marR="7462" marT="7463" marB="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r"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FF0000"/>
                          </a:solidFill>
                          <a:effectLst/>
                          <a:latin typeface="Arial Black" panose="020B0A04020102020204" pitchFamily="34" charset="0"/>
                          <a:ea typeface="MS PGothic" panose="020B0600070205080204" pitchFamily="34" charset="-128"/>
                        </a:rPr>
                        <a:t> 895</a:t>
                      </a:r>
                    </a:p>
                  </a:txBody>
                  <a:tcPr marL="7462" marR="7462" marT="7463"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fr-FR" altLang="fr-FR" sz="1400" b="1" i="0" u="none" strike="noStrike" cap="none" normalizeH="0" baseline="0">
                        <a:ln>
                          <a:noFill/>
                        </a:ln>
                        <a:solidFill>
                          <a:srgbClr val="FF0000"/>
                        </a:solidFill>
                        <a:effectLst/>
                        <a:latin typeface="Geneva" pitchFamily="126" charset="-128"/>
                        <a:ea typeface="MS PGothic" panose="020B0600070205080204" pitchFamily="34" charset="-128"/>
                      </a:endParaRPr>
                    </a:p>
                  </a:txBody>
                  <a:tcPr marL="7462" marR="7462" marT="7463"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4F81BD"/>
                          </a:solidFill>
                          <a:effectLst/>
                          <a:latin typeface="Geneva" pitchFamily="126" charset="-128"/>
                          <a:ea typeface="MS PGothic" panose="020B0600070205080204" pitchFamily="34" charset="-128"/>
                        </a:rPr>
                        <a:t>►</a:t>
                      </a:r>
                      <a:r>
                        <a:rPr kumimoji="0" lang="fr-FR" altLang="fr-FR" sz="14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 </a:t>
                      </a:r>
                      <a:r>
                        <a:rPr kumimoji="0" lang="fr-FR" altLang="fr-FR" sz="1400" b="1" i="0" u="none" strike="noStrike" kern="1200" cap="none" normalizeH="0" baseline="0" dirty="0">
                          <a:ln>
                            <a:noFill/>
                          </a:ln>
                          <a:solidFill>
                            <a:srgbClr val="4F81BD"/>
                          </a:solidFill>
                          <a:effectLst/>
                          <a:latin typeface="Arial Black" panose="020B0A04020102020204" pitchFamily="34" charset="0"/>
                          <a:ea typeface="MS PGothic" panose="020B0600070205080204" pitchFamily="34" charset="-128"/>
                          <a:cs typeface="Geneva" pitchFamily="126" charset="-128"/>
                        </a:rPr>
                        <a:t>HEMATOLOGIQUES</a:t>
                      </a:r>
                    </a:p>
                  </a:txBody>
                  <a:tcPr marL="7462" marR="7462" marT="7463"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006699"/>
                          </a:solidFill>
                          <a:effectLst/>
                          <a:latin typeface="Arial" panose="020B0604020202020204" pitchFamily="34" charset="0"/>
                          <a:ea typeface="MS PGothic" panose="020B0600070205080204" pitchFamily="34" charset="-128"/>
                        </a:rPr>
                        <a:t> </a:t>
                      </a:r>
                      <a:r>
                        <a:rPr kumimoji="0" lang="fr-FR" altLang="fr-FR" sz="1400" b="0" i="0" u="none" strike="noStrike" cap="none" normalizeH="0" baseline="0" dirty="0">
                          <a:ln>
                            <a:noFill/>
                          </a:ln>
                          <a:solidFill>
                            <a:srgbClr val="006699"/>
                          </a:solidFill>
                          <a:effectLst/>
                          <a:latin typeface="Arial Black" panose="020B0A04020102020204" pitchFamily="34" charset="0"/>
                          <a:ea typeface="MS PGothic" panose="020B0600070205080204" pitchFamily="34" charset="-128"/>
                        </a:rPr>
                        <a:t>102</a:t>
                      </a:r>
                    </a:p>
                  </a:txBody>
                  <a:tcPr marL="7462" marR="7462" marT="7463" marB="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t" latinLnBrk="0" hangingPunct="1">
                        <a:lnSpc>
                          <a:spcPct val="100000"/>
                        </a:lnSpc>
                        <a:spcBef>
                          <a:spcPct val="0"/>
                        </a:spcBef>
                        <a:spcAft>
                          <a:spcPct val="0"/>
                        </a:spcAft>
                        <a:buClrTx/>
                        <a:buSzTx/>
                        <a:buFontTx/>
                        <a:buNone/>
                        <a:tabLst/>
                      </a:pPr>
                      <a:endParaRPr kumimoji="0" lang="fr-FR" altLang="fr-FR" sz="1400" b="0" i="0" u="none" strike="noStrike" cap="none" normalizeH="0" baseline="0">
                        <a:ln>
                          <a:noFill/>
                        </a:ln>
                        <a:solidFill>
                          <a:srgbClr val="006699"/>
                        </a:solidFill>
                        <a:effectLst/>
                        <a:latin typeface="Arial Black" panose="020B0A04020102020204" pitchFamily="34" charset="0"/>
                        <a:ea typeface="MS PGothic" panose="020B0600070205080204" pitchFamily="34" charset="-128"/>
                      </a:endParaRPr>
                    </a:p>
                  </a:txBody>
                  <a:tcPr marL="7462" marR="7462" marT="7463" marB="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FFFFFF"/>
                    </a:solidFill>
                  </a:tcPr>
                </a:tc>
                <a:extLst>
                  <a:ext uri="{0D108BD9-81ED-4DB2-BD59-A6C34878D82A}">
                    <a16:rowId xmlns:a16="http://schemas.microsoft.com/office/drawing/2014/main" xmlns="" val="1546021889"/>
                  </a:ext>
                </a:extLst>
              </a:tr>
              <a:tr h="345737">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4F81BD"/>
                          </a:solidFill>
                          <a:effectLst/>
                          <a:latin typeface="Geneva" pitchFamily="126" charset="-128"/>
                          <a:ea typeface="MS PGothic" panose="020B0600070205080204" pitchFamily="34" charset="-128"/>
                        </a:rPr>
                        <a:t>►</a:t>
                      </a:r>
                      <a:r>
                        <a:rPr kumimoji="0" lang="fr-FR" altLang="fr-FR" sz="14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 </a:t>
                      </a:r>
                      <a:r>
                        <a:rPr kumimoji="0" lang="fr-FR" altLang="fr-FR" sz="1400" b="1" i="0" u="none" strike="noStrike" cap="none" normalizeH="0" baseline="0" dirty="0">
                          <a:ln>
                            <a:noFill/>
                          </a:ln>
                          <a:solidFill>
                            <a:srgbClr val="4F81BD"/>
                          </a:solidFill>
                          <a:effectLst/>
                          <a:latin typeface="Arial Black" panose="020B0A04020102020204" pitchFamily="34" charset="0"/>
                          <a:ea typeface="MS PGothic" panose="020B0600070205080204" pitchFamily="34" charset="-128"/>
                        </a:rPr>
                        <a:t>CONNECTIVITES </a:t>
                      </a:r>
                      <a:endParaRPr kumimoji="0" lang="fr-FR" altLang="fr-FR" sz="1400" b="1" i="0" u="none" strike="noStrike" cap="none" normalizeH="0" baseline="0" dirty="0">
                        <a:ln>
                          <a:noFill/>
                        </a:ln>
                        <a:solidFill>
                          <a:srgbClr val="4F81BD"/>
                        </a:solidFill>
                        <a:effectLst/>
                        <a:latin typeface="Geneva" pitchFamily="126" charset="-128"/>
                        <a:ea typeface="MS PGothic" panose="020B0600070205080204" pitchFamily="34" charset="-128"/>
                      </a:endParaRPr>
                    </a:p>
                  </a:txBody>
                  <a:tcPr marL="7462" marR="7462" marT="7463" marB="0"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r"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336699"/>
                          </a:solidFill>
                          <a:effectLst/>
                          <a:latin typeface="Arial Black" panose="020B0A04020102020204" pitchFamily="34" charset="0"/>
                          <a:ea typeface="MS PGothic" panose="020B0600070205080204" pitchFamily="34" charset="-128"/>
                        </a:rPr>
                        <a:t> </a:t>
                      </a:r>
                      <a:r>
                        <a:rPr kumimoji="0" lang="fr-FR" altLang="fr-FR" sz="1400" b="1" i="0" u="none" strike="noStrike" cap="none" normalizeH="0" baseline="0" dirty="0">
                          <a:ln>
                            <a:noFill/>
                          </a:ln>
                          <a:solidFill>
                            <a:schemeClr val="accent1"/>
                          </a:solidFill>
                          <a:effectLst/>
                          <a:latin typeface="Arial Black" panose="020B0A04020102020204" pitchFamily="34" charset="0"/>
                          <a:ea typeface="MS PGothic" panose="020B0600070205080204" pitchFamily="34" charset="-128"/>
                        </a:rPr>
                        <a:t>620</a:t>
                      </a: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fr-FR" altLang="fr-FR" sz="1400" b="1" i="0" u="none" strike="noStrike" cap="none" normalizeH="0" baseline="0" dirty="0">
                        <a:ln>
                          <a:noFill/>
                        </a:ln>
                        <a:solidFill>
                          <a:srgbClr val="4F81BD"/>
                        </a:solidFill>
                        <a:effectLst/>
                        <a:latin typeface="Century Gothic" panose="020B0502020202020204" pitchFamily="34" charset="0"/>
                        <a:ea typeface="MS PGothic" panose="020B0600070205080204" pitchFamily="34" charset="-128"/>
                      </a:endParaRP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defRPr/>
                      </a:pPr>
                      <a:r>
                        <a:rPr kumimoji="0" lang="fr-FR" altLang="fr-FR" sz="1400" b="1" i="0" u="none" strike="noStrike" cap="none" normalizeH="0" baseline="0" dirty="0">
                          <a:ln>
                            <a:noFill/>
                          </a:ln>
                          <a:solidFill>
                            <a:srgbClr val="4F81BD"/>
                          </a:solidFill>
                          <a:effectLst/>
                          <a:latin typeface="Century Gothic" panose="020B0502020202020204" pitchFamily="34" charset="0"/>
                          <a:ea typeface="MS PGothic" panose="020B0600070205080204" pitchFamily="34" charset="-128"/>
                        </a:rPr>
                        <a:t>     </a:t>
                      </a:r>
                      <a:r>
                        <a:rPr kumimoji="0" lang="fr-FR" altLang="fr-FR" sz="1400" b="1" i="0" u="none" strike="noStrike" kern="1200" cap="none" normalizeH="0" baseline="0" dirty="0">
                          <a:ln>
                            <a:noFill/>
                          </a:ln>
                          <a:solidFill>
                            <a:srgbClr val="4F81BD"/>
                          </a:solidFill>
                          <a:effectLst/>
                          <a:latin typeface="Century Gothic" panose="020B0502020202020204" pitchFamily="34" charset="0"/>
                          <a:ea typeface="MS PGothic" panose="020B0600070205080204" pitchFamily="34" charset="-128"/>
                          <a:cs typeface="Geneva" pitchFamily="126" charset="-128"/>
                        </a:rPr>
                        <a:t>Purpura thrombopénique idiopathique</a:t>
                      </a: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r"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336699"/>
                          </a:solidFill>
                          <a:effectLst/>
                          <a:latin typeface="Arial" panose="020B0604020202020204" pitchFamily="34" charset="0"/>
                          <a:ea typeface="MS PGothic" panose="020B0600070205080204" pitchFamily="34" charset="-128"/>
                        </a:rPr>
                        <a:t> 31</a:t>
                      </a:r>
                    </a:p>
                  </a:txBody>
                  <a:tcPr marL="7462" marR="7462" marT="7463" marB="0"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t" latinLnBrk="0" hangingPunct="1">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rgbClr val="006699"/>
                        </a:solidFill>
                        <a:effectLst/>
                        <a:latin typeface="Arial" panose="020B0604020202020204" pitchFamily="34" charset="0"/>
                        <a:ea typeface="MS PGothic" panose="020B0600070205080204" pitchFamily="34" charset="-128"/>
                      </a:endParaRPr>
                    </a:p>
                  </a:txBody>
                  <a:tcPr marL="7462" marR="7462" marT="7463"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FFFFFF"/>
                    </a:solidFill>
                  </a:tcPr>
                </a:tc>
                <a:extLst>
                  <a:ext uri="{0D108BD9-81ED-4DB2-BD59-A6C34878D82A}">
                    <a16:rowId xmlns:a16="http://schemas.microsoft.com/office/drawing/2014/main" xmlns="" val="3037155212"/>
                  </a:ext>
                </a:extLst>
              </a:tr>
              <a:tr h="309988">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FF0000"/>
                          </a:solidFill>
                          <a:effectLst/>
                          <a:latin typeface="Century Gothic" panose="020B0502020202020204" pitchFamily="34" charset="0"/>
                          <a:ea typeface="MS PGothic" panose="020B0600070205080204" pitchFamily="34" charset="-128"/>
                        </a:rPr>
                        <a:t>    </a:t>
                      </a:r>
                      <a:r>
                        <a:rPr kumimoji="0" lang="fr-FR" altLang="fr-FR" sz="1400" b="1" i="0" u="none" strike="noStrike" cap="none" normalizeH="0" baseline="0" dirty="0" err="1">
                          <a:ln>
                            <a:noFill/>
                          </a:ln>
                          <a:solidFill>
                            <a:srgbClr val="FF0000"/>
                          </a:solidFill>
                          <a:effectLst/>
                          <a:latin typeface="Century Gothic" panose="020B0502020202020204" pitchFamily="34" charset="0"/>
                          <a:ea typeface="MS PGothic" panose="020B0600070205080204" pitchFamily="34" charset="-128"/>
                        </a:rPr>
                        <a:t>Sclerodermie</a:t>
                      </a:r>
                      <a:r>
                        <a:rPr kumimoji="0" lang="fr-FR" altLang="fr-FR" sz="1400" b="1" i="0" u="none" strike="noStrike" cap="none" normalizeH="0" baseline="0" dirty="0">
                          <a:ln>
                            <a:noFill/>
                          </a:ln>
                          <a:solidFill>
                            <a:srgbClr val="FF0000"/>
                          </a:solidFill>
                          <a:effectLst/>
                          <a:latin typeface="Century Gothic" panose="020B0502020202020204" pitchFamily="34" charset="0"/>
                          <a:ea typeface="MS PGothic" panose="020B0600070205080204" pitchFamily="34" charset="-128"/>
                        </a:rPr>
                        <a:t> Systémique  </a:t>
                      </a:r>
                    </a:p>
                  </a:txBody>
                  <a:tcPr marL="7462" marR="7462" marT="7463" marB="0"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r"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336699"/>
                          </a:solidFill>
                          <a:effectLst/>
                          <a:latin typeface="Arial" panose="020B0604020202020204" pitchFamily="34" charset="0"/>
                          <a:ea typeface="MS PGothic" panose="020B0600070205080204" pitchFamily="34" charset="-128"/>
                        </a:rPr>
                        <a:t> </a:t>
                      </a:r>
                      <a:r>
                        <a:rPr kumimoji="0" lang="fr-FR" altLang="fr-FR" sz="1400" b="1" i="0" u="none" strike="noStrike" cap="none" normalizeH="0" baseline="0" dirty="0">
                          <a:ln>
                            <a:noFill/>
                          </a:ln>
                          <a:solidFill>
                            <a:srgbClr val="FF0000"/>
                          </a:solidFill>
                          <a:effectLst/>
                          <a:latin typeface="Arial" panose="020B0604020202020204" pitchFamily="34" charset="0"/>
                          <a:ea typeface="MS PGothic" panose="020B0600070205080204" pitchFamily="34" charset="-128"/>
                        </a:rPr>
                        <a:t>456</a:t>
                      </a: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fr-FR" altLang="fr-FR" sz="1400" b="1" i="0" u="none" strike="noStrike" cap="none" normalizeH="0" baseline="0" dirty="0">
                        <a:ln>
                          <a:noFill/>
                        </a:ln>
                        <a:solidFill>
                          <a:srgbClr val="4F81BD"/>
                        </a:solidFill>
                        <a:effectLst/>
                        <a:latin typeface="Century Gothic" panose="020B0502020202020204" pitchFamily="34" charset="0"/>
                        <a:ea typeface="MS PGothic" panose="020B0600070205080204" pitchFamily="34" charset="-128"/>
                      </a:endParaRP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174625" marR="0" lvl="0" indent="0" algn="l"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4F81BD"/>
                          </a:solidFill>
                          <a:effectLst/>
                          <a:latin typeface="Century Gothic" panose="020B0502020202020204" pitchFamily="34" charset="0"/>
                          <a:ea typeface="MS PGothic" panose="020B0600070205080204" pitchFamily="34" charset="-128"/>
                        </a:rPr>
                        <a:t>Syndrome d’Evans’</a:t>
                      </a: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r"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336699"/>
                          </a:solidFill>
                          <a:effectLst/>
                          <a:latin typeface="Arial" panose="020B0604020202020204" pitchFamily="34" charset="0"/>
                          <a:ea typeface="MS PGothic" panose="020B0600070205080204" pitchFamily="34" charset="-128"/>
                        </a:rPr>
                        <a:t> 21</a:t>
                      </a:r>
                    </a:p>
                  </a:txBody>
                  <a:tcPr marL="7462" marR="7462" marT="7463" marB="0"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t" latinLnBrk="0" hangingPunct="1">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rgbClr val="006699"/>
                        </a:solidFill>
                        <a:effectLst/>
                        <a:latin typeface="Arial" panose="020B0604020202020204" pitchFamily="34" charset="0"/>
                        <a:ea typeface="MS PGothic" panose="020B0600070205080204" pitchFamily="34" charset="-128"/>
                      </a:endParaRPr>
                    </a:p>
                  </a:txBody>
                  <a:tcPr marL="7462" marR="7462" marT="7463"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FFFFFF"/>
                    </a:solidFill>
                  </a:tcPr>
                </a:tc>
                <a:extLst>
                  <a:ext uri="{0D108BD9-81ED-4DB2-BD59-A6C34878D82A}">
                    <a16:rowId xmlns:a16="http://schemas.microsoft.com/office/drawing/2014/main" xmlns="" val="3842040939"/>
                  </a:ext>
                </a:extLst>
              </a:tr>
              <a:tr h="233574">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4F81BD"/>
                          </a:solidFill>
                          <a:effectLst/>
                          <a:latin typeface="Century Gothic" panose="020B0502020202020204" pitchFamily="34" charset="0"/>
                          <a:ea typeface="MS PGothic" panose="020B0600070205080204" pitchFamily="34" charset="-128"/>
                        </a:rPr>
                        <a:t>    Lupus Erythémateux </a:t>
                      </a:r>
                      <a:r>
                        <a:rPr kumimoji="0" lang="fr-FR" altLang="fr-FR" sz="1400" b="1" i="0" u="none" strike="noStrike" cap="none" normalizeH="0" baseline="0" dirty="0" err="1">
                          <a:ln>
                            <a:noFill/>
                          </a:ln>
                          <a:solidFill>
                            <a:srgbClr val="4F81BD"/>
                          </a:solidFill>
                          <a:effectLst/>
                          <a:latin typeface="Century Gothic" panose="020B0502020202020204" pitchFamily="34" charset="0"/>
                          <a:ea typeface="MS PGothic" panose="020B0600070205080204" pitchFamily="34" charset="-128"/>
                        </a:rPr>
                        <a:t>Systemique</a:t>
                      </a:r>
                      <a:r>
                        <a:rPr kumimoji="0" lang="fr-FR" altLang="fr-FR" sz="1400" b="1" i="0" u="none" strike="noStrike" cap="none" normalizeH="0" baseline="0" dirty="0">
                          <a:ln>
                            <a:noFill/>
                          </a:ln>
                          <a:solidFill>
                            <a:srgbClr val="4F81BD"/>
                          </a:solidFill>
                          <a:effectLst/>
                          <a:latin typeface="Century Gothic" panose="020B0502020202020204" pitchFamily="34" charset="0"/>
                          <a:ea typeface="MS PGothic" panose="020B0600070205080204" pitchFamily="34" charset="-128"/>
                        </a:rPr>
                        <a:t> </a:t>
                      </a:r>
                    </a:p>
                  </a:txBody>
                  <a:tcPr marL="7462" marR="7462" marT="7463" marB="0"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r"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336699"/>
                          </a:solidFill>
                          <a:effectLst/>
                          <a:latin typeface="Arial" panose="020B0604020202020204" pitchFamily="34" charset="0"/>
                          <a:ea typeface="MS PGothic" panose="020B0600070205080204" pitchFamily="34" charset="-128"/>
                        </a:rPr>
                        <a:t> 114</a:t>
                      </a: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fr-FR" altLang="fr-FR" sz="1400" b="1" i="0" u="none" strike="noStrike" cap="none" normalizeH="0" baseline="0">
                        <a:ln>
                          <a:noFill/>
                        </a:ln>
                        <a:solidFill>
                          <a:srgbClr val="4F81BD"/>
                        </a:solidFill>
                        <a:effectLst/>
                        <a:latin typeface="Century Gothic" panose="020B0502020202020204" pitchFamily="34" charset="0"/>
                        <a:ea typeface="MS PGothic" panose="020B0600070205080204" pitchFamily="34" charset="-128"/>
                      </a:endParaRP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4F81BD"/>
                          </a:solidFill>
                          <a:effectLst/>
                          <a:latin typeface="Century Gothic" panose="020B0502020202020204" pitchFamily="34" charset="0"/>
                          <a:ea typeface="MS PGothic" panose="020B0600070205080204" pitchFamily="34" charset="-128"/>
                        </a:rPr>
                        <a:t>    </a:t>
                      </a:r>
                      <a:r>
                        <a:rPr kumimoji="0" lang="fr-FR" altLang="fr-FR" sz="1400" b="1" i="0" u="none" strike="noStrike" kern="1200" cap="none" normalizeH="0" baseline="0" dirty="0">
                          <a:ln>
                            <a:noFill/>
                          </a:ln>
                          <a:solidFill>
                            <a:srgbClr val="4F81BD"/>
                          </a:solidFill>
                          <a:effectLst/>
                          <a:latin typeface="Century Gothic" panose="020B0502020202020204" pitchFamily="34" charset="0"/>
                          <a:ea typeface="MS PGothic" panose="020B0600070205080204" pitchFamily="34" charset="-128"/>
                        </a:rPr>
                        <a:t>A</a:t>
                      </a:r>
                      <a:r>
                        <a:rPr kumimoji="0" lang="fr-FR" altLang="fr-FR" sz="1400" b="1" i="0" u="none" strike="noStrike" kern="1200" cap="none" normalizeH="0" baseline="0" dirty="0">
                          <a:ln>
                            <a:noFill/>
                          </a:ln>
                          <a:solidFill>
                            <a:srgbClr val="4F81BD"/>
                          </a:solidFill>
                          <a:effectLst/>
                          <a:latin typeface="Century Gothic" panose="020B0502020202020204" pitchFamily="34" charset="0"/>
                          <a:ea typeface="MS PGothic" panose="020B0600070205080204" pitchFamily="34" charset="-128"/>
                          <a:cs typeface="Geneva" pitchFamily="126" charset="-128"/>
                        </a:rPr>
                        <a:t>némie hémolytique auto-immune</a:t>
                      </a: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r"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336699"/>
                          </a:solidFill>
                          <a:effectLst/>
                          <a:latin typeface="Arial" panose="020B0604020202020204" pitchFamily="34" charset="0"/>
                          <a:ea typeface="MS PGothic" panose="020B0600070205080204" pitchFamily="34" charset="-128"/>
                        </a:rPr>
                        <a:t>25</a:t>
                      </a:r>
                    </a:p>
                  </a:txBody>
                  <a:tcPr marL="7462" marR="7462" marT="7463" marB="0"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t" latinLnBrk="0" hangingPunct="1">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rgbClr val="006699"/>
                        </a:solidFill>
                        <a:effectLst/>
                        <a:latin typeface="Arial" panose="020B0604020202020204" pitchFamily="34" charset="0"/>
                        <a:ea typeface="MS PGothic" panose="020B0600070205080204" pitchFamily="34" charset="-128"/>
                      </a:endParaRPr>
                    </a:p>
                  </a:txBody>
                  <a:tcPr marL="7462" marR="7462" marT="7463"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FFFFFF"/>
                    </a:solidFill>
                  </a:tcPr>
                </a:tc>
                <a:extLst>
                  <a:ext uri="{0D108BD9-81ED-4DB2-BD59-A6C34878D82A}">
                    <a16:rowId xmlns:a16="http://schemas.microsoft.com/office/drawing/2014/main" xmlns="" val="2419574781"/>
                  </a:ext>
                </a:extLst>
              </a:tr>
              <a:tr h="243807">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a:ln>
                            <a:noFill/>
                          </a:ln>
                          <a:solidFill>
                            <a:srgbClr val="4F81BD"/>
                          </a:solidFill>
                          <a:effectLst/>
                          <a:latin typeface="Century Gothic" panose="020B0502020202020204" pitchFamily="34" charset="0"/>
                          <a:ea typeface="MS PGothic" panose="020B0600070205080204" pitchFamily="34" charset="-128"/>
                        </a:rPr>
                        <a:t>    </a:t>
                      </a:r>
                      <a:r>
                        <a:rPr kumimoji="0" lang="fr-FR" altLang="fr-FR" sz="1400" b="1" i="0" u="none" strike="noStrike" cap="none" normalizeH="0" baseline="0" err="1">
                          <a:ln>
                            <a:noFill/>
                          </a:ln>
                          <a:solidFill>
                            <a:srgbClr val="4F81BD"/>
                          </a:solidFill>
                          <a:effectLst/>
                          <a:latin typeface="Century Gothic" panose="020B0502020202020204" pitchFamily="34" charset="0"/>
                          <a:ea typeface="MS PGothic" panose="020B0600070205080204" pitchFamily="34" charset="-128"/>
                        </a:rPr>
                        <a:t>Polymyosite</a:t>
                      </a:r>
                      <a:r>
                        <a:rPr kumimoji="0" lang="fr-FR" altLang="fr-FR" sz="1400" b="1" i="0" u="none" strike="noStrike" cap="none" normalizeH="0" baseline="0">
                          <a:ln>
                            <a:noFill/>
                          </a:ln>
                          <a:solidFill>
                            <a:srgbClr val="4F81BD"/>
                          </a:solidFill>
                          <a:effectLst/>
                          <a:latin typeface="Century Gothic" panose="020B0502020202020204" pitchFamily="34" charset="0"/>
                          <a:ea typeface="MS PGothic" panose="020B0600070205080204" pitchFamily="34" charset="-128"/>
                        </a:rPr>
                        <a:t>-Dermatomyosite</a:t>
                      </a:r>
                    </a:p>
                  </a:txBody>
                  <a:tcPr marL="7462" marR="7462" marT="7463" marB="0"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r"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336699"/>
                          </a:solidFill>
                          <a:effectLst/>
                          <a:latin typeface="Arial" panose="020B0604020202020204" pitchFamily="34" charset="0"/>
                          <a:ea typeface="MS PGothic" panose="020B0600070205080204" pitchFamily="34" charset="-128"/>
                        </a:rPr>
                        <a:t> 17</a:t>
                      </a: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fr-FR" altLang="fr-FR" sz="1400" b="1" i="1" u="none" strike="noStrike" cap="none" normalizeH="0" baseline="0">
                        <a:ln>
                          <a:noFill/>
                        </a:ln>
                        <a:solidFill>
                          <a:srgbClr val="4F81BD"/>
                        </a:solidFill>
                        <a:effectLst/>
                        <a:latin typeface="Century Gothic" panose="020B0502020202020204" pitchFamily="34" charset="0"/>
                        <a:ea typeface="MS PGothic" panose="020B0600070205080204" pitchFamily="34" charset="-128"/>
                      </a:endParaRP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fr-FR" altLang="fr-FR" sz="1400" b="1" i="1" u="none" strike="noStrike" cap="none" normalizeH="0" baseline="0" dirty="0">
                          <a:ln>
                            <a:noFill/>
                          </a:ln>
                          <a:solidFill>
                            <a:srgbClr val="4F81BD"/>
                          </a:solidFill>
                          <a:effectLst/>
                          <a:latin typeface="Century Gothic" panose="020B0502020202020204" pitchFamily="34" charset="0"/>
                          <a:ea typeface="MS PGothic" panose="020B0600070205080204" pitchFamily="34" charset="-128"/>
                        </a:rPr>
                        <a:t>     Autres </a:t>
                      </a: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r"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336699"/>
                          </a:solidFill>
                          <a:effectLst/>
                          <a:latin typeface="Arial" panose="020B0604020202020204" pitchFamily="34" charset="0"/>
                          <a:ea typeface="MS PGothic" panose="020B0600070205080204" pitchFamily="34" charset="-128"/>
                        </a:rPr>
                        <a:t> 25</a:t>
                      </a:r>
                    </a:p>
                  </a:txBody>
                  <a:tcPr marL="7462" marR="7462" marT="7463" marB="0"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t" latinLnBrk="0" hangingPunct="1">
                        <a:lnSpc>
                          <a:spcPct val="100000"/>
                        </a:lnSpc>
                        <a:spcBef>
                          <a:spcPct val="0"/>
                        </a:spcBef>
                        <a:spcAft>
                          <a:spcPct val="0"/>
                        </a:spcAft>
                        <a:buClrTx/>
                        <a:buSzTx/>
                        <a:buFontTx/>
                        <a:buNone/>
                        <a:tabLst/>
                      </a:pPr>
                      <a:endParaRPr kumimoji="0" lang="fr-FR" altLang="fr-FR" sz="1400" b="0" i="1" u="none" strike="noStrike" cap="none" normalizeH="0" baseline="0" dirty="0">
                        <a:ln>
                          <a:noFill/>
                        </a:ln>
                        <a:solidFill>
                          <a:srgbClr val="006699"/>
                        </a:solidFill>
                        <a:effectLst/>
                        <a:latin typeface="Arial" panose="020B0604020202020204" pitchFamily="34" charset="0"/>
                        <a:ea typeface="MS PGothic" panose="020B0600070205080204" pitchFamily="34" charset="-128"/>
                      </a:endParaRPr>
                    </a:p>
                  </a:txBody>
                  <a:tcPr marL="7462" marR="7462" marT="7463"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FFFFFF"/>
                    </a:solidFill>
                  </a:tcPr>
                </a:tc>
                <a:extLst>
                  <a:ext uri="{0D108BD9-81ED-4DB2-BD59-A6C34878D82A}">
                    <a16:rowId xmlns:a16="http://schemas.microsoft.com/office/drawing/2014/main" xmlns="" val="299882142"/>
                  </a:ext>
                </a:extLst>
              </a:tr>
              <a:tr h="311112">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a:ln>
                            <a:noFill/>
                          </a:ln>
                          <a:solidFill>
                            <a:srgbClr val="4F81BD"/>
                          </a:solidFill>
                          <a:effectLst/>
                          <a:latin typeface="Century Gothic" panose="020B0502020202020204" pitchFamily="34" charset="0"/>
                          <a:ea typeface="MS PGothic" panose="020B0600070205080204" pitchFamily="34" charset="-128"/>
                        </a:rPr>
                        <a:t>    </a:t>
                      </a:r>
                      <a:r>
                        <a:rPr kumimoji="0" lang="fr-FR" altLang="fr-FR" sz="1400" b="1" i="0" u="none" strike="noStrike" cap="none" normalizeH="0" baseline="0" err="1">
                          <a:ln>
                            <a:noFill/>
                          </a:ln>
                          <a:solidFill>
                            <a:srgbClr val="4F81BD"/>
                          </a:solidFill>
                          <a:effectLst/>
                          <a:latin typeface="Century Gothic" panose="020B0502020202020204" pitchFamily="34" charset="0"/>
                          <a:ea typeface="MS PGothic" panose="020B0600070205080204" pitchFamily="34" charset="-128"/>
                        </a:rPr>
                        <a:t>Sjogren</a:t>
                      </a:r>
                      <a:endParaRPr kumimoji="0" lang="fr-FR" altLang="fr-FR" sz="1400" b="1" i="0" u="none" strike="noStrike" cap="none" normalizeH="0" baseline="0">
                        <a:ln>
                          <a:noFill/>
                        </a:ln>
                        <a:solidFill>
                          <a:srgbClr val="4F81BD"/>
                        </a:solidFill>
                        <a:effectLst/>
                        <a:latin typeface="Century Gothic" panose="020B0502020202020204" pitchFamily="34" charset="0"/>
                        <a:ea typeface="MS PGothic" panose="020B0600070205080204" pitchFamily="34" charset="-128"/>
                      </a:endParaRPr>
                    </a:p>
                  </a:txBody>
                  <a:tcPr marL="7462" marR="7462" marT="7463" marB="0"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r"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336699"/>
                          </a:solidFill>
                          <a:effectLst/>
                          <a:latin typeface="Arial" panose="020B0604020202020204" pitchFamily="34" charset="0"/>
                          <a:ea typeface="MS PGothic" panose="020B0600070205080204" pitchFamily="34" charset="-128"/>
                        </a:rPr>
                        <a:t> 3</a:t>
                      </a: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fr-FR" altLang="fr-FR" sz="1400" b="1" i="0" u="none" strike="noStrike" cap="none" normalizeH="0" baseline="0">
                        <a:ln>
                          <a:noFill/>
                        </a:ln>
                        <a:solidFill>
                          <a:srgbClr val="4F81BD"/>
                        </a:solidFill>
                        <a:effectLst/>
                        <a:latin typeface="Geneva" pitchFamily="126" charset="-128"/>
                        <a:ea typeface="MS PGothic" panose="020B0600070205080204" pitchFamily="34" charset="-128"/>
                      </a:endParaRP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4F81BD"/>
                          </a:solidFill>
                          <a:effectLst/>
                          <a:latin typeface="Geneva" pitchFamily="126" charset="-128"/>
                          <a:ea typeface="MS PGothic" panose="020B0600070205080204" pitchFamily="34" charset="-128"/>
                        </a:rPr>
                        <a:t>►</a:t>
                      </a:r>
                      <a:r>
                        <a:rPr kumimoji="0" lang="fr-FR" altLang="fr-FR" sz="14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 </a:t>
                      </a:r>
                      <a:r>
                        <a:rPr kumimoji="0" lang="fr-FR" altLang="fr-FR" sz="1400" b="1" i="0" u="none" strike="noStrike" kern="1200" cap="none" normalizeH="0" baseline="0" dirty="0">
                          <a:ln>
                            <a:noFill/>
                          </a:ln>
                          <a:solidFill>
                            <a:srgbClr val="4F81BD"/>
                          </a:solidFill>
                          <a:effectLst/>
                          <a:latin typeface="Arial Black" panose="020B0A04020102020204" pitchFamily="34" charset="0"/>
                          <a:ea typeface="MS PGothic" panose="020B0600070205080204" pitchFamily="34" charset="-128"/>
                          <a:cs typeface="Geneva" pitchFamily="126" charset="-128"/>
                        </a:rPr>
                        <a:t>VASCULARITES</a:t>
                      </a: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336699"/>
                          </a:solidFill>
                          <a:effectLst/>
                          <a:latin typeface="Arial Black" panose="020B0A04020102020204" pitchFamily="34" charset="0"/>
                          <a:ea typeface="MS PGothic" panose="020B0600070205080204" pitchFamily="34" charset="-128"/>
                        </a:rPr>
                        <a:t>51</a:t>
                      </a:r>
                    </a:p>
                  </a:txBody>
                  <a:tcPr marL="7462" marR="7462" marT="7463" marB="0"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t" latinLnBrk="0" hangingPunct="1">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rgbClr val="006699"/>
                        </a:solidFill>
                        <a:effectLst/>
                        <a:latin typeface="Arial Black" panose="020B0A04020102020204" pitchFamily="34" charset="0"/>
                        <a:ea typeface="MS PGothic" panose="020B0600070205080204" pitchFamily="34" charset="-128"/>
                      </a:endParaRPr>
                    </a:p>
                  </a:txBody>
                  <a:tcPr marL="7462" marR="7462" marT="7463"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FFFFFF"/>
                    </a:solidFill>
                  </a:tcPr>
                </a:tc>
                <a:extLst>
                  <a:ext uri="{0D108BD9-81ED-4DB2-BD59-A6C34878D82A}">
                    <a16:rowId xmlns:a16="http://schemas.microsoft.com/office/drawing/2014/main" xmlns="" val="861656663"/>
                  </a:ext>
                </a:extLst>
              </a:tr>
              <a:tr h="243807">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a:ln>
                            <a:noFill/>
                          </a:ln>
                          <a:solidFill>
                            <a:srgbClr val="4F81BD"/>
                          </a:solidFill>
                          <a:effectLst/>
                          <a:latin typeface="Century Gothic" panose="020B0502020202020204" pitchFamily="34" charset="0"/>
                          <a:ea typeface="MS PGothic" panose="020B0600070205080204" pitchFamily="34" charset="-128"/>
                        </a:rPr>
                        <a:t>    Syndrome </a:t>
                      </a:r>
                      <a:r>
                        <a:rPr kumimoji="0" lang="fr-FR" altLang="fr-FR" sz="1400" b="1" i="0" u="none" strike="noStrike" cap="none" normalizeH="0" baseline="0" err="1">
                          <a:ln>
                            <a:noFill/>
                          </a:ln>
                          <a:solidFill>
                            <a:srgbClr val="4F81BD"/>
                          </a:solidFill>
                          <a:effectLst/>
                          <a:latin typeface="Century Gothic" panose="020B0502020202020204" pitchFamily="34" charset="0"/>
                          <a:ea typeface="MS PGothic" panose="020B0600070205080204" pitchFamily="34" charset="-128"/>
                        </a:rPr>
                        <a:t>Antiphospholipides</a:t>
                      </a:r>
                      <a:r>
                        <a:rPr kumimoji="0" lang="fr-FR" altLang="fr-FR" sz="1400" b="1" i="0" u="none" strike="noStrike" cap="none" normalizeH="0" baseline="0">
                          <a:ln>
                            <a:noFill/>
                          </a:ln>
                          <a:solidFill>
                            <a:srgbClr val="4F81BD"/>
                          </a:solidFill>
                          <a:effectLst/>
                          <a:latin typeface="Century Gothic" panose="020B0502020202020204" pitchFamily="34" charset="0"/>
                          <a:ea typeface="MS PGothic" panose="020B0600070205080204" pitchFamily="34" charset="-128"/>
                        </a:rPr>
                        <a:t>. </a:t>
                      </a:r>
                    </a:p>
                  </a:txBody>
                  <a:tcPr marL="7462" marR="7462" marT="7463" marB="0"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r"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336699"/>
                          </a:solidFill>
                          <a:effectLst/>
                          <a:latin typeface="Arial" panose="020B0604020202020204" pitchFamily="34" charset="0"/>
                          <a:ea typeface="MS PGothic" panose="020B0600070205080204" pitchFamily="34" charset="-128"/>
                        </a:rPr>
                        <a:t> 5</a:t>
                      </a: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fr-FR" altLang="fr-FR" sz="1400" b="1" i="0" u="none" strike="noStrike" cap="none" normalizeH="0" baseline="0">
                        <a:ln>
                          <a:noFill/>
                        </a:ln>
                        <a:solidFill>
                          <a:srgbClr val="4F81BD"/>
                        </a:solidFill>
                        <a:effectLst/>
                        <a:latin typeface="Century Gothic" panose="020B0502020202020204" pitchFamily="34" charset="0"/>
                        <a:ea typeface="MS PGothic" panose="020B0600070205080204" pitchFamily="34" charset="-128"/>
                      </a:endParaRP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chemeClr val="accent1"/>
                          </a:solidFill>
                          <a:effectLst/>
                          <a:latin typeface="Century Gothic" panose="020B0502020202020204" pitchFamily="34" charset="0"/>
                          <a:ea typeface="MS PGothic" panose="020B0600070205080204" pitchFamily="34" charset="-128"/>
                        </a:rPr>
                        <a:t>     Maladie de Wegener </a:t>
                      </a: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r"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chemeClr val="accent1"/>
                          </a:solidFill>
                          <a:effectLst/>
                          <a:latin typeface="Arial" panose="020B0604020202020204" pitchFamily="34" charset="0"/>
                          <a:ea typeface="MS PGothic" panose="020B0600070205080204" pitchFamily="34" charset="-128"/>
                        </a:rPr>
                        <a:t> </a:t>
                      </a:r>
                      <a:r>
                        <a:rPr kumimoji="0" lang="fr-FR" altLang="fr-FR" sz="1400" b="1" i="0" u="none" strike="noStrike" cap="none" normalizeH="0" baseline="0" dirty="0">
                          <a:ln>
                            <a:noFill/>
                          </a:ln>
                          <a:solidFill>
                            <a:schemeClr val="accent1"/>
                          </a:solidFill>
                          <a:effectLst/>
                          <a:latin typeface="Arial Black" panose="020B0A04020102020204" pitchFamily="34" charset="0"/>
                          <a:ea typeface="MS PGothic" panose="020B0600070205080204" pitchFamily="34" charset="-128"/>
                        </a:rPr>
                        <a:t>14</a:t>
                      </a:r>
                      <a:endParaRPr kumimoji="0" lang="fr-FR" altLang="fr-FR" sz="1400" b="1" i="0" u="none" strike="noStrike" cap="none" normalizeH="0" baseline="0" dirty="0">
                        <a:ln>
                          <a:noFill/>
                        </a:ln>
                        <a:solidFill>
                          <a:schemeClr val="accent1"/>
                        </a:solidFill>
                        <a:effectLst/>
                        <a:latin typeface="Arial" panose="020B0604020202020204" pitchFamily="34" charset="0"/>
                        <a:ea typeface="MS PGothic" panose="020B0600070205080204" pitchFamily="34" charset="-128"/>
                      </a:endParaRPr>
                    </a:p>
                  </a:txBody>
                  <a:tcPr marL="7462" marR="7462" marT="7463" marB="0"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t" latinLnBrk="0" hangingPunct="1">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chemeClr val="accent1"/>
                        </a:solidFill>
                        <a:effectLst/>
                        <a:latin typeface="Arial" panose="020B0604020202020204" pitchFamily="34" charset="0"/>
                        <a:ea typeface="MS PGothic" panose="020B0600070205080204" pitchFamily="34" charset="-128"/>
                      </a:endParaRPr>
                    </a:p>
                  </a:txBody>
                  <a:tcPr marL="7462" marR="7462" marT="7463"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FFFFFF"/>
                    </a:solidFill>
                  </a:tcPr>
                </a:tc>
                <a:extLst>
                  <a:ext uri="{0D108BD9-81ED-4DB2-BD59-A6C34878D82A}">
                    <a16:rowId xmlns:a16="http://schemas.microsoft.com/office/drawing/2014/main" xmlns="" val="269458437"/>
                  </a:ext>
                </a:extLst>
              </a:tr>
              <a:tr h="243807">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fr-FR" altLang="fr-FR" sz="1400" b="1" i="1" u="none" strike="noStrike" cap="none" normalizeH="0" baseline="0" dirty="0">
                          <a:ln>
                            <a:noFill/>
                          </a:ln>
                          <a:solidFill>
                            <a:srgbClr val="4F81BD"/>
                          </a:solidFill>
                          <a:effectLst/>
                          <a:latin typeface="Century Gothic" panose="020B0502020202020204" pitchFamily="34" charset="0"/>
                          <a:ea typeface="MS PGothic" panose="020B0600070205080204" pitchFamily="34" charset="-128"/>
                        </a:rPr>
                        <a:t>    Autres/Idiopathiques</a:t>
                      </a:r>
                    </a:p>
                  </a:txBody>
                  <a:tcPr marL="7462" marR="7462" marT="7463" marB="0"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r" defTabSz="457200" rtl="0" eaLnBrk="1" fontAlgn="ctr" latinLnBrk="0" hangingPunct="1">
                        <a:lnSpc>
                          <a:spcPct val="100000"/>
                        </a:lnSpc>
                        <a:spcBef>
                          <a:spcPct val="0"/>
                        </a:spcBef>
                        <a:spcAft>
                          <a:spcPct val="0"/>
                        </a:spcAft>
                        <a:buClrTx/>
                        <a:buSzTx/>
                        <a:buFontTx/>
                        <a:buNone/>
                        <a:tabLst/>
                      </a:pPr>
                      <a:r>
                        <a:rPr kumimoji="0" lang="fr-FR" altLang="fr-FR" sz="1400" b="1" i="1" u="none" strike="noStrike" cap="none" normalizeH="0" baseline="0" dirty="0">
                          <a:ln>
                            <a:noFill/>
                          </a:ln>
                          <a:solidFill>
                            <a:srgbClr val="336699"/>
                          </a:solidFill>
                          <a:effectLst/>
                          <a:latin typeface="Arial" panose="020B0604020202020204" pitchFamily="34" charset="0"/>
                          <a:ea typeface="MS PGothic" panose="020B0600070205080204" pitchFamily="34" charset="-128"/>
                        </a:rPr>
                        <a:t> 25</a:t>
                      </a: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fr-FR" altLang="fr-FR" sz="1400" b="1" i="0" u="none" strike="noStrike" cap="none" normalizeH="0" baseline="0">
                        <a:ln>
                          <a:noFill/>
                        </a:ln>
                        <a:solidFill>
                          <a:srgbClr val="4F81BD"/>
                        </a:solidFill>
                        <a:effectLst/>
                        <a:latin typeface="Century Gothic" panose="020B0502020202020204" pitchFamily="34" charset="0"/>
                        <a:ea typeface="MS PGothic" panose="020B0600070205080204" pitchFamily="34" charset="-128"/>
                      </a:endParaRP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chemeClr val="accent1"/>
                          </a:solidFill>
                          <a:effectLst/>
                          <a:latin typeface="Century Gothic" panose="020B0502020202020204" pitchFamily="34" charset="0"/>
                          <a:ea typeface="MS PGothic" panose="020B0600070205080204" pitchFamily="34" charset="-128"/>
                        </a:rPr>
                        <a:t>     Maladie de </a:t>
                      </a:r>
                      <a:r>
                        <a:rPr kumimoji="0" lang="fr-FR" altLang="fr-FR" sz="1400" b="1" i="0" u="none" strike="noStrike" cap="none" normalizeH="0" baseline="0" dirty="0" err="1">
                          <a:ln>
                            <a:noFill/>
                          </a:ln>
                          <a:solidFill>
                            <a:schemeClr val="accent1"/>
                          </a:solidFill>
                          <a:effectLst/>
                          <a:latin typeface="Century Gothic" panose="020B0502020202020204" pitchFamily="34" charset="0"/>
                          <a:ea typeface="MS PGothic" panose="020B0600070205080204" pitchFamily="34" charset="-128"/>
                        </a:rPr>
                        <a:t>Behcet</a:t>
                      </a:r>
                      <a:endParaRPr kumimoji="0" lang="fr-FR" altLang="fr-FR" sz="1400" b="1" i="0" u="none" strike="noStrike" cap="none" normalizeH="0" baseline="0" dirty="0">
                        <a:ln>
                          <a:noFill/>
                        </a:ln>
                        <a:solidFill>
                          <a:schemeClr val="accent1"/>
                        </a:solidFill>
                        <a:effectLst/>
                        <a:latin typeface="Century Gothic" panose="020B0502020202020204" pitchFamily="34" charset="0"/>
                        <a:ea typeface="MS PGothic" panose="020B0600070205080204" pitchFamily="34" charset="-128"/>
                      </a:endParaRP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r"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chemeClr val="accent1"/>
                          </a:solidFill>
                          <a:effectLst/>
                          <a:latin typeface="Arial" panose="020B0604020202020204" pitchFamily="34" charset="0"/>
                          <a:ea typeface="MS PGothic" panose="020B0600070205080204" pitchFamily="34" charset="-128"/>
                        </a:rPr>
                        <a:t> 9</a:t>
                      </a:r>
                    </a:p>
                  </a:txBody>
                  <a:tcPr marL="7462" marR="7462" marT="7463" marB="0"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t" latinLnBrk="0" hangingPunct="1">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chemeClr val="accent1"/>
                        </a:solidFill>
                        <a:effectLst/>
                        <a:latin typeface="Arial" panose="020B0604020202020204" pitchFamily="34" charset="0"/>
                        <a:ea typeface="MS PGothic" panose="020B0600070205080204" pitchFamily="34" charset="-128"/>
                      </a:endParaRPr>
                    </a:p>
                  </a:txBody>
                  <a:tcPr marL="7462" marR="7462" marT="7463"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FFFFFF"/>
                    </a:solidFill>
                  </a:tcPr>
                </a:tc>
                <a:extLst>
                  <a:ext uri="{0D108BD9-81ED-4DB2-BD59-A6C34878D82A}">
                    <a16:rowId xmlns:a16="http://schemas.microsoft.com/office/drawing/2014/main" xmlns="" val="741888772"/>
                  </a:ext>
                </a:extLst>
              </a:tr>
              <a:tr h="311112">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4F81BD"/>
                          </a:solidFill>
                          <a:effectLst/>
                          <a:latin typeface="Geneva" pitchFamily="126" charset="-128"/>
                          <a:ea typeface="MS PGothic" panose="020B0600070205080204" pitchFamily="34" charset="-128"/>
                        </a:rPr>
                        <a:t>►</a:t>
                      </a:r>
                      <a:r>
                        <a:rPr kumimoji="0" lang="fr-FR" altLang="fr-FR" sz="1400" b="0" i="0" u="none" strike="noStrike" cap="none" normalizeH="0" baseline="0" dirty="0">
                          <a:ln>
                            <a:noFill/>
                          </a:ln>
                          <a:solidFill>
                            <a:srgbClr val="000000"/>
                          </a:solidFill>
                          <a:effectLst/>
                          <a:latin typeface="Arial Black" panose="020B0A04020102020204" pitchFamily="34" charset="0"/>
                          <a:ea typeface="MS PGothic" panose="020B0600070205080204" pitchFamily="34" charset="-128"/>
                        </a:rPr>
                        <a:t> </a:t>
                      </a:r>
                      <a:r>
                        <a:rPr kumimoji="0" lang="fr-FR" altLang="fr-FR" sz="1400" b="1" i="0" u="none" strike="noStrike" kern="1200" cap="none" normalizeH="0" baseline="0" dirty="0">
                          <a:ln>
                            <a:noFill/>
                          </a:ln>
                          <a:solidFill>
                            <a:srgbClr val="4F81BD"/>
                          </a:solidFill>
                          <a:effectLst/>
                          <a:latin typeface="Arial Black" panose="020B0A04020102020204" pitchFamily="34" charset="0"/>
                          <a:ea typeface="MS PGothic" panose="020B0600070205080204" pitchFamily="34" charset="-128"/>
                          <a:cs typeface="Geneva" pitchFamily="126" charset="-128"/>
                        </a:rPr>
                        <a:t>ARTHRITIS</a:t>
                      </a:r>
                      <a:r>
                        <a:rPr kumimoji="0" lang="fr-FR" altLang="fr-FR" sz="1400" b="1" i="0" u="none" strike="noStrike" cap="none" normalizeH="0" baseline="0" dirty="0">
                          <a:ln>
                            <a:noFill/>
                          </a:ln>
                          <a:solidFill>
                            <a:srgbClr val="4F81BD"/>
                          </a:solidFill>
                          <a:effectLst/>
                          <a:latin typeface="Arial Black" panose="020B0A04020102020204" pitchFamily="34" charset="0"/>
                          <a:ea typeface="MS PGothic" panose="020B0600070205080204" pitchFamily="34" charset="-128"/>
                        </a:rPr>
                        <a:t> </a:t>
                      </a:r>
                      <a:endParaRPr kumimoji="0" lang="fr-FR" altLang="fr-FR" sz="1400" b="1" i="0" u="none" strike="noStrike" cap="none" normalizeH="0" baseline="0" dirty="0">
                        <a:ln>
                          <a:noFill/>
                        </a:ln>
                        <a:solidFill>
                          <a:srgbClr val="4F81BD"/>
                        </a:solidFill>
                        <a:effectLst/>
                        <a:latin typeface="Geneva" pitchFamily="126" charset="-128"/>
                        <a:ea typeface="MS PGothic" panose="020B0600070205080204" pitchFamily="34" charset="-128"/>
                      </a:endParaRPr>
                    </a:p>
                  </a:txBody>
                  <a:tcPr marL="7462" marR="7462" marT="7463" marB="0"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r"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336699"/>
                          </a:solidFill>
                          <a:effectLst/>
                          <a:latin typeface="Arial" panose="020B0604020202020204" pitchFamily="34" charset="0"/>
                          <a:ea typeface="MS PGothic" panose="020B0600070205080204" pitchFamily="34" charset="-128"/>
                        </a:rPr>
                        <a:t> </a:t>
                      </a:r>
                      <a:r>
                        <a:rPr kumimoji="0" lang="en-US" altLang="fr-FR" sz="1400" b="1" i="0" u="none" strike="noStrike" cap="none" normalizeH="0" baseline="0" dirty="0">
                          <a:ln>
                            <a:noFill/>
                          </a:ln>
                          <a:solidFill>
                            <a:srgbClr val="336699"/>
                          </a:solidFill>
                          <a:effectLst/>
                          <a:latin typeface="Arial Black" panose="020B0A04020102020204" pitchFamily="34" charset="0"/>
                          <a:ea typeface="MS PGothic" panose="020B0600070205080204" pitchFamily="34" charset="-128"/>
                        </a:rPr>
                        <a:t>185</a:t>
                      </a: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fr-FR" altLang="fr-FR" sz="1400" b="1" i="0" u="none" strike="noStrike" cap="none" normalizeH="0" baseline="0">
                        <a:ln>
                          <a:noFill/>
                        </a:ln>
                        <a:solidFill>
                          <a:srgbClr val="4F81BD"/>
                        </a:solidFill>
                        <a:effectLst/>
                        <a:latin typeface="Century Gothic" panose="020B0502020202020204" pitchFamily="34" charset="0"/>
                        <a:ea typeface="MS PGothic" panose="020B0600070205080204" pitchFamily="34" charset="-128"/>
                      </a:endParaRP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chemeClr val="accent1"/>
                          </a:solidFill>
                          <a:effectLst/>
                          <a:latin typeface="Century Gothic" panose="020B0502020202020204" pitchFamily="34" charset="0"/>
                          <a:ea typeface="MS PGothic" panose="020B0600070205080204" pitchFamily="34" charset="-128"/>
                        </a:rPr>
                        <a:t>     Maladie de </a:t>
                      </a:r>
                      <a:r>
                        <a:rPr kumimoji="0" lang="fr-FR" altLang="fr-FR" sz="1400" b="1" i="0" u="none" strike="noStrike" cap="none" normalizeH="0" baseline="0" dirty="0" err="1">
                          <a:ln>
                            <a:noFill/>
                          </a:ln>
                          <a:solidFill>
                            <a:schemeClr val="accent1"/>
                          </a:solidFill>
                          <a:effectLst/>
                          <a:latin typeface="Century Gothic" panose="020B0502020202020204" pitchFamily="34" charset="0"/>
                          <a:ea typeface="MS PGothic" panose="020B0600070205080204" pitchFamily="34" charset="-128"/>
                        </a:rPr>
                        <a:t>Takayasu</a:t>
                      </a:r>
                      <a:endParaRPr kumimoji="0" lang="fr-FR" altLang="fr-FR" sz="1400" b="1" i="0" u="none" strike="noStrike" cap="none" normalizeH="0" baseline="0" dirty="0">
                        <a:ln>
                          <a:noFill/>
                        </a:ln>
                        <a:solidFill>
                          <a:schemeClr val="accent1"/>
                        </a:solidFill>
                        <a:effectLst/>
                        <a:latin typeface="Century Gothic" panose="020B0502020202020204" pitchFamily="34" charset="0"/>
                        <a:ea typeface="MS PGothic" panose="020B0600070205080204" pitchFamily="34" charset="-128"/>
                      </a:endParaRP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r"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chemeClr val="accent1"/>
                          </a:solidFill>
                          <a:effectLst/>
                          <a:latin typeface="Arial" panose="020B0604020202020204" pitchFamily="34" charset="0"/>
                          <a:ea typeface="MS PGothic" panose="020B0600070205080204" pitchFamily="34" charset="-128"/>
                        </a:rPr>
                        <a:t> 2</a:t>
                      </a:r>
                    </a:p>
                  </a:txBody>
                  <a:tcPr marL="7462" marR="7462" marT="7463" marB="0"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t" latinLnBrk="0" hangingPunct="1">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chemeClr val="accent1"/>
                        </a:solidFill>
                        <a:effectLst/>
                        <a:latin typeface="Arial" panose="020B0604020202020204" pitchFamily="34" charset="0"/>
                        <a:ea typeface="MS PGothic" panose="020B0600070205080204" pitchFamily="34" charset="-128"/>
                      </a:endParaRPr>
                    </a:p>
                  </a:txBody>
                  <a:tcPr marL="7462" marR="7462" marT="7463"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FFFFFF"/>
                    </a:solidFill>
                  </a:tcPr>
                </a:tc>
                <a:extLst>
                  <a:ext uri="{0D108BD9-81ED-4DB2-BD59-A6C34878D82A}">
                    <a16:rowId xmlns:a16="http://schemas.microsoft.com/office/drawing/2014/main" xmlns="" val="1629392572"/>
                  </a:ext>
                </a:extLst>
              </a:tr>
              <a:tr h="243807">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4F81BD"/>
                          </a:solidFill>
                          <a:effectLst/>
                          <a:latin typeface="Century Gothic" panose="020B0502020202020204" pitchFamily="34" charset="0"/>
                          <a:ea typeface="MS PGothic" panose="020B0600070205080204" pitchFamily="34" charset="-128"/>
                        </a:rPr>
                        <a:t>    Polyarthrite rhumatoïde</a:t>
                      </a:r>
                    </a:p>
                  </a:txBody>
                  <a:tcPr marL="7462" marR="7462" marT="7463" marB="0"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r"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336699"/>
                          </a:solidFill>
                          <a:effectLst/>
                          <a:latin typeface="Arial" panose="020B0604020202020204" pitchFamily="34" charset="0"/>
                          <a:ea typeface="MS PGothic" panose="020B0600070205080204" pitchFamily="34" charset="-128"/>
                        </a:rPr>
                        <a:t> 84</a:t>
                      </a: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fr-FR" altLang="fr-FR" sz="1400" b="1" i="0" u="none" strike="noStrike" cap="none" normalizeH="0" baseline="0">
                        <a:ln>
                          <a:noFill/>
                        </a:ln>
                        <a:solidFill>
                          <a:srgbClr val="4F81BD"/>
                        </a:solidFill>
                        <a:effectLst/>
                        <a:latin typeface="Century Gothic" panose="020B0502020202020204" pitchFamily="34" charset="0"/>
                        <a:ea typeface="MS PGothic" panose="020B0600070205080204" pitchFamily="34" charset="-128"/>
                      </a:endParaRP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chemeClr val="accent1"/>
                          </a:solidFill>
                          <a:effectLst/>
                          <a:latin typeface="Century Gothic" panose="020B0502020202020204" pitchFamily="34" charset="0"/>
                          <a:ea typeface="MS PGothic" panose="020B0600070205080204" pitchFamily="34" charset="-128"/>
                        </a:rPr>
                        <a:t>     </a:t>
                      </a:r>
                      <a:r>
                        <a:rPr kumimoji="0" lang="fr-FR" altLang="fr-FR" sz="1400" b="1" i="0" u="none" strike="noStrike" cap="none" normalizeH="0" baseline="0" dirty="0" err="1">
                          <a:ln>
                            <a:noFill/>
                          </a:ln>
                          <a:solidFill>
                            <a:schemeClr val="accent1"/>
                          </a:solidFill>
                          <a:effectLst/>
                          <a:latin typeface="Century Gothic" panose="020B0502020202020204" pitchFamily="34" charset="0"/>
                          <a:ea typeface="MS PGothic" panose="020B0600070205080204" pitchFamily="34" charset="-128"/>
                        </a:rPr>
                        <a:t>Polyartérite</a:t>
                      </a:r>
                      <a:endParaRPr kumimoji="0" lang="fr-FR" altLang="fr-FR" sz="1400" b="1" i="0" u="none" strike="noStrike" cap="none" normalizeH="0" baseline="0" dirty="0">
                        <a:ln>
                          <a:noFill/>
                        </a:ln>
                        <a:solidFill>
                          <a:schemeClr val="accent1"/>
                        </a:solidFill>
                        <a:effectLst/>
                        <a:latin typeface="Century Gothic" panose="020B0502020202020204" pitchFamily="34" charset="0"/>
                        <a:ea typeface="MS PGothic" panose="020B0600070205080204" pitchFamily="34" charset="-128"/>
                      </a:endParaRP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r"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chemeClr val="accent1"/>
                          </a:solidFill>
                          <a:effectLst/>
                          <a:latin typeface="Arial" panose="020B0604020202020204" pitchFamily="34" charset="0"/>
                          <a:ea typeface="MS PGothic" panose="020B0600070205080204" pitchFamily="34" charset="-128"/>
                        </a:rPr>
                        <a:t>3</a:t>
                      </a:r>
                    </a:p>
                  </a:txBody>
                  <a:tcPr marL="7462" marR="7462" marT="7463" marB="0"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t" latinLnBrk="0" hangingPunct="1">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chemeClr val="accent1"/>
                        </a:solidFill>
                        <a:effectLst/>
                        <a:latin typeface="Arial" panose="020B0604020202020204" pitchFamily="34" charset="0"/>
                        <a:ea typeface="MS PGothic" panose="020B0600070205080204" pitchFamily="34" charset="-128"/>
                      </a:endParaRPr>
                    </a:p>
                  </a:txBody>
                  <a:tcPr marL="7462" marR="7462" marT="7463"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FFFFFF"/>
                    </a:solidFill>
                  </a:tcPr>
                </a:tc>
                <a:extLst>
                  <a:ext uri="{0D108BD9-81ED-4DB2-BD59-A6C34878D82A}">
                    <a16:rowId xmlns:a16="http://schemas.microsoft.com/office/drawing/2014/main" xmlns="" val="4170769760"/>
                  </a:ext>
                </a:extLst>
              </a:tr>
              <a:tr h="207639">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4F81BD"/>
                          </a:solidFill>
                          <a:effectLst/>
                          <a:latin typeface="Century Gothic" panose="020B0502020202020204" pitchFamily="34" charset="0"/>
                          <a:ea typeface="MS PGothic" panose="020B0600070205080204" pitchFamily="34" charset="-128"/>
                        </a:rPr>
                        <a:t>    Arthrite juvénile chronique (AJC) :</a:t>
                      </a:r>
                    </a:p>
                  </a:txBody>
                  <a:tcPr marL="7462" marR="7462" marT="7463" marB="0"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r"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336699"/>
                          </a:solidFill>
                          <a:effectLst/>
                          <a:latin typeface="Arial" panose="020B0604020202020204" pitchFamily="34" charset="0"/>
                          <a:ea typeface="MS PGothic" panose="020B0600070205080204" pitchFamily="34" charset="-128"/>
                        </a:rPr>
                        <a:t>91</a:t>
                      </a: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fr-FR" altLang="fr-FR" sz="1400" b="1" i="0" u="none" strike="noStrike" cap="none" normalizeH="0" baseline="0">
                        <a:ln>
                          <a:noFill/>
                        </a:ln>
                        <a:solidFill>
                          <a:srgbClr val="4F81BD"/>
                        </a:solidFill>
                        <a:effectLst/>
                        <a:latin typeface="Century Gothic" panose="020B0502020202020204" pitchFamily="34" charset="0"/>
                        <a:ea typeface="MS PGothic" panose="020B0600070205080204" pitchFamily="34" charset="-128"/>
                      </a:endParaRP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chemeClr val="accent1"/>
                          </a:solidFill>
                          <a:effectLst/>
                          <a:latin typeface="Century Gothic" panose="020B0502020202020204" pitchFamily="34" charset="0"/>
                          <a:ea typeface="MS PGothic" panose="020B0600070205080204" pitchFamily="34" charset="-128"/>
                        </a:rPr>
                        <a:t>     Syndrome de </a:t>
                      </a:r>
                      <a:r>
                        <a:rPr kumimoji="0" lang="fr-FR" altLang="fr-FR" sz="1400" b="1" i="0" u="none" strike="noStrike" cap="none" normalizeH="0" baseline="0" dirty="0" err="1">
                          <a:ln>
                            <a:noFill/>
                          </a:ln>
                          <a:solidFill>
                            <a:schemeClr val="accent1"/>
                          </a:solidFill>
                          <a:effectLst/>
                          <a:latin typeface="Century Gothic" panose="020B0502020202020204" pitchFamily="34" charset="0"/>
                          <a:ea typeface="MS PGothic" panose="020B0600070205080204" pitchFamily="34" charset="-128"/>
                        </a:rPr>
                        <a:t>Churg</a:t>
                      </a:r>
                      <a:r>
                        <a:rPr kumimoji="0" lang="fr-FR" altLang="fr-FR" sz="1400" b="1" i="0" u="none" strike="noStrike" cap="none" normalizeH="0" baseline="0" dirty="0">
                          <a:ln>
                            <a:noFill/>
                          </a:ln>
                          <a:solidFill>
                            <a:schemeClr val="accent1"/>
                          </a:solidFill>
                          <a:effectLst/>
                          <a:latin typeface="Century Gothic" panose="020B0502020202020204" pitchFamily="34" charset="0"/>
                          <a:ea typeface="MS PGothic" panose="020B0600070205080204" pitchFamily="34" charset="-128"/>
                        </a:rPr>
                        <a:t>-Strauss</a:t>
                      </a: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r"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chemeClr val="accent1"/>
                          </a:solidFill>
                          <a:effectLst/>
                          <a:latin typeface="Arial" panose="020B0604020202020204" pitchFamily="34" charset="0"/>
                          <a:ea typeface="MS PGothic" panose="020B0600070205080204" pitchFamily="34" charset="-128"/>
                        </a:rPr>
                        <a:t> 2</a:t>
                      </a:r>
                    </a:p>
                  </a:txBody>
                  <a:tcPr marL="7462" marR="7462" marT="7463" marB="0"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t" latinLnBrk="0" hangingPunct="1">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chemeClr val="accent1"/>
                        </a:solidFill>
                        <a:effectLst/>
                        <a:latin typeface="Arial" panose="020B0604020202020204" pitchFamily="34" charset="0"/>
                        <a:ea typeface="MS PGothic" panose="020B0600070205080204" pitchFamily="34" charset="-128"/>
                      </a:endParaRPr>
                    </a:p>
                  </a:txBody>
                  <a:tcPr marL="7462" marR="7462" marT="7463"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FFFFFF"/>
                    </a:solidFill>
                  </a:tcPr>
                </a:tc>
                <a:extLst>
                  <a:ext uri="{0D108BD9-81ED-4DB2-BD59-A6C34878D82A}">
                    <a16:rowId xmlns:a16="http://schemas.microsoft.com/office/drawing/2014/main" xmlns="" val="810631303"/>
                  </a:ext>
                </a:extLst>
              </a:tr>
              <a:tr h="243807">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 typeface="Arial" panose="020B0604020202020204" pitchFamily="34" charset="0"/>
                        <a:buNone/>
                        <a:tabLst/>
                        <a:defRPr/>
                      </a:pPr>
                      <a:r>
                        <a:rPr kumimoji="0" lang="fr-FR" altLang="fr-FR" sz="1400" b="1" i="0" u="none" strike="noStrike" cap="none" normalizeH="0" baseline="0" dirty="0">
                          <a:ln>
                            <a:noFill/>
                          </a:ln>
                          <a:solidFill>
                            <a:srgbClr val="4F81BD"/>
                          </a:solidFill>
                          <a:effectLst/>
                          <a:latin typeface="Century Gothic" panose="020B0502020202020204" pitchFamily="34" charset="0"/>
                          <a:ea typeface="MS PGothic" panose="020B0600070205080204" pitchFamily="34" charset="-128"/>
                        </a:rPr>
                        <a:t>    </a:t>
                      </a:r>
                      <a:r>
                        <a:rPr kumimoji="0" lang="fr-FR" altLang="fr-FR" sz="1400" b="1" i="0" u="none" strike="noStrike" cap="none" normalizeH="0" baseline="0" dirty="0" err="1">
                          <a:ln>
                            <a:noFill/>
                          </a:ln>
                          <a:solidFill>
                            <a:srgbClr val="4F81BD"/>
                          </a:solidFill>
                          <a:effectLst/>
                          <a:latin typeface="Century Gothic" panose="020B0502020202020204" pitchFamily="34" charset="0"/>
                          <a:ea typeface="MS PGothic" panose="020B0600070205080204" pitchFamily="34" charset="-128"/>
                        </a:rPr>
                        <a:t>Psoriatic</a:t>
                      </a:r>
                      <a:r>
                        <a:rPr kumimoji="0" lang="fr-FR" altLang="fr-FR" sz="1400" b="1" i="0" u="none" strike="noStrike" cap="none" normalizeH="0" baseline="0" dirty="0">
                          <a:ln>
                            <a:noFill/>
                          </a:ln>
                          <a:solidFill>
                            <a:srgbClr val="4F81BD"/>
                          </a:solidFill>
                          <a:effectLst/>
                          <a:latin typeface="Century Gothic" panose="020B0502020202020204" pitchFamily="34" charset="0"/>
                          <a:ea typeface="MS PGothic" panose="020B0600070205080204" pitchFamily="34" charset="-128"/>
                        </a:rPr>
                        <a:t> </a:t>
                      </a:r>
                      <a:r>
                        <a:rPr kumimoji="0" lang="fr-FR" altLang="fr-FR" sz="1400" b="1" i="0" u="none" strike="noStrike" cap="none" normalizeH="0" baseline="0" dirty="0" err="1">
                          <a:ln>
                            <a:noFill/>
                          </a:ln>
                          <a:solidFill>
                            <a:srgbClr val="4F81BD"/>
                          </a:solidFill>
                          <a:effectLst/>
                          <a:latin typeface="Century Gothic" panose="020B0502020202020204" pitchFamily="34" charset="0"/>
                          <a:ea typeface="MS PGothic" panose="020B0600070205080204" pitchFamily="34" charset="-128"/>
                        </a:rPr>
                        <a:t>arthritis</a:t>
                      </a:r>
                      <a:endParaRPr kumimoji="0" lang="fr-FR" altLang="fr-FR" sz="1400" b="1" i="0" u="none" strike="noStrike" cap="none" normalizeH="0" baseline="0" dirty="0">
                        <a:ln>
                          <a:noFill/>
                        </a:ln>
                        <a:solidFill>
                          <a:srgbClr val="4F81BD"/>
                        </a:solidFill>
                        <a:effectLst/>
                        <a:latin typeface="Century Gothic" panose="020B0502020202020204" pitchFamily="34" charset="0"/>
                        <a:ea typeface="MS PGothic" panose="020B0600070205080204" pitchFamily="34" charset="-128"/>
                      </a:endParaRPr>
                    </a:p>
                  </a:txBody>
                  <a:tcPr marL="7462" marR="7462" marT="7463" marB="0"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r" defTabSz="457200" rtl="0" eaLnBrk="1" fontAlgn="ctr" latinLnBrk="0" hangingPunct="1">
                        <a:lnSpc>
                          <a:spcPct val="100000"/>
                        </a:lnSpc>
                        <a:spcBef>
                          <a:spcPct val="0"/>
                        </a:spcBef>
                        <a:spcAft>
                          <a:spcPct val="0"/>
                        </a:spcAft>
                        <a:buClrTx/>
                        <a:buSzTx/>
                        <a:buFontTx/>
                        <a:buNone/>
                        <a:tabLst/>
                      </a:pPr>
                      <a:r>
                        <a:rPr kumimoji="0" lang="fr-FR" altLang="fr-FR" sz="1400" b="1" i="1" u="none" strike="noStrike" cap="none" normalizeH="0" baseline="0" dirty="0">
                          <a:ln>
                            <a:noFill/>
                          </a:ln>
                          <a:solidFill>
                            <a:srgbClr val="336699"/>
                          </a:solidFill>
                          <a:effectLst/>
                          <a:latin typeface="Arial" panose="020B0604020202020204" pitchFamily="34" charset="0"/>
                          <a:ea typeface="MS PGothic" panose="020B0600070205080204" pitchFamily="34" charset="-128"/>
                        </a:rPr>
                        <a:t>3</a:t>
                      </a: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fr-FR" altLang="fr-FR" sz="1400" b="1" i="0" u="none" strike="noStrike" cap="none" normalizeH="0" baseline="0">
                        <a:ln>
                          <a:noFill/>
                        </a:ln>
                        <a:solidFill>
                          <a:srgbClr val="4F81BD"/>
                        </a:solidFill>
                        <a:effectLst/>
                        <a:latin typeface="Century Gothic" panose="020B0502020202020204" pitchFamily="34" charset="0"/>
                        <a:ea typeface="MS PGothic" panose="020B0600070205080204" pitchFamily="34" charset="-128"/>
                      </a:endParaRP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chemeClr val="accent1"/>
                          </a:solidFill>
                          <a:effectLst/>
                          <a:latin typeface="Century Gothic" panose="020B0502020202020204" pitchFamily="34" charset="0"/>
                          <a:ea typeface="MS PGothic" panose="020B0600070205080204" pitchFamily="34" charset="-128"/>
                        </a:rPr>
                        <a:t>     </a:t>
                      </a:r>
                      <a:r>
                        <a:rPr kumimoji="0" lang="fr-FR" altLang="fr-FR" sz="1400" b="1" i="1" u="none" strike="noStrike" cap="none" normalizeH="0" baseline="0" dirty="0">
                          <a:ln>
                            <a:noFill/>
                          </a:ln>
                          <a:solidFill>
                            <a:schemeClr val="accent1"/>
                          </a:solidFill>
                          <a:effectLst/>
                          <a:latin typeface="Century Gothic" panose="020B0502020202020204" pitchFamily="34" charset="0"/>
                          <a:ea typeface="MS PGothic" panose="020B0600070205080204" pitchFamily="34" charset="-128"/>
                        </a:rPr>
                        <a:t>Autres</a:t>
                      </a:r>
                      <a:endParaRPr kumimoji="0" lang="fr-FR" altLang="fr-FR" sz="1400" b="1" i="0" u="none" strike="noStrike" cap="none" normalizeH="0" baseline="0" dirty="0">
                        <a:ln>
                          <a:noFill/>
                        </a:ln>
                        <a:solidFill>
                          <a:schemeClr val="accent1"/>
                        </a:solidFill>
                        <a:effectLst/>
                        <a:latin typeface="Century Gothic" panose="020B0502020202020204" pitchFamily="34" charset="0"/>
                        <a:ea typeface="MS PGothic" panose="020B0600070205080204" pitchFamily="34" charset="-128"/>
                      </a:endParaRP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r"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chemeClr val="accent1"/>
                          </a:solidFill>
                          <a:effectLst/>
                          <a:latin typeface="Arial" panose="020B0604020202020204" pitchFamily="34" charset="0"/>
                          <a:ea typeface="MS PGothic" panose="020B0600070205080204" pitchFamily="34" charset="-128"/>
                        </a:rPr>
                        <a:t>17</a:t>
                      </a:r>
                    </a:p>
                  </a:txBody>
                  <a:tcPr marL="7462" marR="7462" marT="7463" marB="0"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t" latinLnBrk="0" hangingPunct="1">
                        <a:lnSpc>
                          <a:spcPct val="100000"/>
                        </a:lnSpc>
                        <a:spcBef>
                          <a:spcPct val="0"/>
                        </a:spcBef>
                        <a:spcAft>
                          <a:spcPct val="0"/>
                        </a:spcAft>
                        <a:buClrTx/>
                        <a:buSzTx/>
                        <a:buFontTx/>
                        <a:buNone/>
                        <a:tabLst/>
                      </a:pPr>
                      <a:endParaRPr kumimoji="0" lang="fr-FR" altLang="fr-FR" sz="1400" b="0" i="0" u="none" strike="noStrike" cap="none" normalizeH="0" baseline="0">
                        <a:ln>
                          <a:noFill/>
                        </a:ln>
                        <a:solidFill>
                          <a:schemeClr val="accent1"/>
                        </a:solidFill>
                        <a:effectLst/>
                        <a:latin typeface="Arial" panose="020B0604020202020204" pitchFamily="34" charset="0"/>
                        <a:ea typeface="MS PGothic" panose="020B0600070205080204" pitchFamily="34" charset="-128"/>
                      </a:endParaRPr>
                    </a:p>
                  </a:txBody>
                  <a:tcPr marL="7462" marR="7462" marT="7463"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FFFFFF"/>
                    </a:solidFill>
                  </a:tcPr>
                </a:tc>
                <a:extLst>
                  <a:ext uri="{0D108BD9-81ED-4DB2-BD59-A6C34878D82A}">
                    <a16:rowId xmlns:a16="http://schemas.microsoft.com/office/drawing/2014/main" xmlns="" val="3459024986"/>
                  </a:ext>
                </a:extLst>
              </a:tr>
              <a:tr h="311112">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fr-FR" altLang="fr-FR" sz="1400" b="1" i="1" u="none" strike="noStrike" cap="none" normalizeH="0" baseline="0" dirty="0">
                          <a:ln>
                            <a:noFill/>
                          </a:ln>
                          <a:solidFill>
                            <a:srgbClr val="4F81BD"/>
                          </a:solidFill>
                          <a:effectLst/>
                          <a:latin typeface="Century Gothic" panose="020B0502020202020204" pitchFamily="34" charset="0"/>
                          <a:ea typeface="MS PGothic" panose="020B0600070205080204" pitchFamily="34" charset="-128"/>
                        </a:rPr>
                        <a:t>     Autres</a:t>
                      </a:r>
                    </a:p>
                  </a:txBody>
                  <a:tcPr marL="7462" marR="7462" marT="7463" marB="0"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r" defTabSz="457200" rtl="0" eaLnBrk="1" fontAlgn="ctr" latinLnBrk="0" hangingPunct="1">
                        <a:lnSpc>
                          <a:spcPct val="100000"/>
                        </a:lnSpc>
                        <a:spcBef>
                          <a:spcPct val="0"/>
                        </a:spcBef>
                        <a:spcAft>
                          <a:spcPct val="0"/>
                        </a:spcAft>
                        <a:buClrTx/>
                        <a:buSzTx/>
                        <a:buFontTx/>
                        <a:buNone/>
                        <a:tabLst/>
                      </a:pPr>
                      <a:r>
                        <a:rPr kumimoji="0" lang="fr-FR" altLang="fr-FR" sz="1400" b="1" i="1" u="none" strike="noStrike" cap="none" normalizeH="0" baseline="0" dirty="0">
                          <a:ln>
                            <a:noFill/>
                          </a:ln>
                          <a:solidFill>
                            <a:srgbClr val="336699"/>
                          </a:solidFill>
                          <a:effectLst/>
                          <a:latin typeface="Arial" panose="020B0604020202020204" pitchFamily="34" charset="0"/>
                          <a:ea typeface="MS PGothic" panose="020B0600070205080204" pitchFamily="34" charset="-128"/>
                        </a:rPr>
                        <a:t>7</a:t>
                      </a: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fr-FR" altLang="fr-FR" sz="1400" b="1" i="1" u="none" strike="noStrike" cap="none" normalizeH="0" baseline="0" dirty="0">
                        <a:ln>
                          <a:noFill/>
                        </a:ln>
                        <a:solidFill>
                          <a:srgbClr val="4F81BD"/>
                        </a:solidFill>
                        <a:effectLst/>
                        <a:latin typeface="Century Gothic" panose="020B0502020202020204" pitchFamily="34" charset="0"/>
                        <a:ea typeface="MS PGothic" panose="020B0600070205080204" pitchFamily="34" charset="-128"/>
                      </a:endParaRP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chemeClr val="accent1"/>
                          </a:solidFill>
                          <a:effectLst/>
                          <a:latin typeface="Geneva" pitchFamily="126" charset="-128"/>
                          <a:ea typeface="MS PGothic" panose="020B0600070205080204" pitchFamily="34" charset="-128"/>
                        </a:rPr>
                        <a:t>►</a:t>
                      </a:r>
                      <a:r>
                        <a:rPr kumimoji="0" lang="fr-FR" altLang="fr-FR" sz="1400" b="0" i="0" u="none" strike="noStrike" cap="none" normalizeH="0" baseline="0" dirty="0">
                          <a:ln>
                            <a:noFill/>
                          </a:ln>
                          <a:solidFill>
                            <a:schemeClr val="accent1"/>
                          </a:solidFill>
                          <a:effectLst/>
                          <a:latin typeface="Arial" panose="020B0604020202020204" pitchFamily="34" charset="0"/>
                          <a:ea typeface="MS PGothic" panose="020B0600070205080204" pitchFamily="34" charset="-128"/>
                        </a:rPr>
                        <a:t> </a:t>
                      </a:r>
                      <a:r>
                        <a:rPr kumimoji="0" lang="fr-FR" altLang="fr-FR" sz="1400" b="1" i="0" u="none" strike="noStrike" kern="1200" cap="none" normalizeH="0" baseline="0" dirty="0">
                          <a:ln>
                            <a:noFill/>
                          </a:ln>
                          <a:solidFill>
                            <a:srgbClr val="4F81BD"/>
                          </a:solidFill>
                          <a:effectLst/>
                          <a:latin typeface="Arial Black" panose="020B0A04020102020204" pitchFamily="34" charset="0"/>
                          <a:ea typeface="MS PGothic" panose="020B0600070205080204" pitchFamily="34" charset="-128"/>
                          <a:cs typeface="Geneva" pitchFamily="126" charset="-128"/>
                        </a:rPr>
                        <a:t>AUTRES NEUROLOGIQUES</a:t>
                      </a: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fr-FR" altLang="fr-FR" sz="1400" b="0" i="0" u="none" strike="noStrike" cap="none" normalizeH="0" baseline="0" dirty="0">
                          <a:ln>
                            <a:noFill/>
                          </a:ln>
                          <a:solidFill>
                            <a:schemeClr val="accent1"/>
                          </a:solidFill>
                          <a:effectLst/>
                          <a:latin typeface="Arial Black" panose="020B0A04020102020204" pitchFamily="34" charset="0"/>
                          <a:ea typeface="MS PGothic" panose="020B0600070205080204" pitchFamily="34" charset="-128"/>
                        </a:rPr>
                        <a:t> 91</a:t>
                      </a:r>
                    </a:p>
                  </a:txBody>
                  <a:tcPr marL="7462" marR="7462" marT="7463" marB="0"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t" latinLnBrk="0" hangingPunct="1">
                        <a:lnSpc>
                          <a:spcPct val="100000"/>
                        </a:lnSpc>
                        <a:spcBef>
                          <a:spcPct val="0"/>
                        </a:spcBef>
                        <a:spcAft>
                          <a:spcPct val="0"/>
                        </a:spcAft>
                        <a:buClrTx/>
                        <a:buSzTx/>
                        <a:buFontTx/>
                        <a:buNone/>
                        <a:tabLst/>
                      </a:pPr>
                      <a:endParaRPr kumimoji="0" lang="fr-FR" altLang="fr-FR" sz="1400" b="0" i="1" u="none" strike="noStrike" cap="none" normalizeH="0" baseline="0" dirty="0">
                        <a:ln>
                          <a:noFill/>
                        </a:ln>
                        <a:solidFill>
                          <a:schemeClr val="accent1"/>
                        </a:solidFill>
                        <a:effectLst/>
                        <a:latin typeface="Arial" panose="020B0604020202020204" pitchFamily="34" charset="0"/>
                        <a:ea typeface="MS PGothic" panose="020B0600070205080204" pitchFamily="34" charset="-128"/>
                      </a:endParaRPr>
                    </a:p>
                  </a:txBody>
                  <a:tcPr marL="7462" marR="7462" marT="7463"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FFFFFF"/>
                    </a:solidFill>
                  </a:tcPr>
                </a:tc>
                <a:extLst>
                  <a:ext uri="{0D108BD9-81ED-4DB2-BD59-A6C34878D82A}">
                    <a16:rowId xmlns:a16="http://schemas.microsoft.com/office/drawing/2014/main" xmlns="" val="1355938878"/>
                  </a:ext>
                </a:extLst>
              </a:tr>
              <a:tr h="262517">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defRPr/>
                      </a:pPr>
                      <a:r>
                        <a:rPr kumimoji="0" lang="fr-FR" altLang="fr-FR" sz="1400" b="1" i="0" u="none" strike="noStrike" cap="none" normalizeH="0" baseline="0" dirty="0">
                          <a:ln>
                            <a:noFill/>
                          </a:ln>
                          <a:solidFill>
                            <a:srgbClr val="FF0000"/>
                          </a:solidFill>
                          <a:effectLst/>
                          <a:latin typeface="Geneva" pitchFamily="126" charset="-128"/>
                          <a:ea typeface="MS PGothic" panose="020B0600070205080204" pitchFamily="34" charset="-128"/>
                        </a:rPr>
                        <a:t>►</a:t>
                      </a:r>
                      <a:r>
                        <a:rPr kumimoji="0" lang="fr-FR" altLang="fr-FR" sz="1400" b="0" i="0" u="none" strike="noStrike" cap="none" normalizeH="0" baseline="0" dirty="0">
                          <a:ln>
                            <a:noFill/>
                          </a:ln>
                          <a:solidFill>
                            <a:srgbClr val="FF0000"/>
                          </a:solidFill>
                          <a:effectLst/>
                          <a:latin typeface="Arial" panose="020B0604020202020204" pitchFamily="34" charset="0"/>
                          <a:ea typeface="MS PGothic" panose="020B0600070205080204" pitchFamily="34" charset="-128"/>
                        </a:rPr>
                        <a:t> </a:t>
                      </a:r>
                      <a:r>
                        <a:rPr kumimoji="0" lang="fr-FR" altLang="fr-FR" sz="1400" b="1" i="0" u="none" strike="noStrike" cap="none" normalizeH="0" baseline="0" dirty="0">
                          <a:ln>
                            <a:noFill/>
                          </a:ln>
                          <a:solidFill>
                            <a:srgbClr val="FF0000"/>
                          </a:solidFill>
                          <a:effectLst/>
                          <a:latin typeface="Arial Black" panose="020B0A04020102020204" pitchFamily="34" charset="0"/>
                          <a:ea typeface="MS PGothic" panose="020B0600070205080204" pitchFamily="34" charset="-128"/>
                        </a:rPr>
                        <a:t>Maladies inflammatoires de l’intestin </a:t>
                      </a:r>
                      <a:endParaRPr kumimoji="0" lang="fr-FR" altLang="fr-FR" sz="1400" b="1" i="0" u="none" strike="noStrike" cap="none" normalizeH="0" baseline="0" dirty="0">
                        <a:ln>
                          <a:noFill/>
                        </a:ln>
                        <a:solidFill>
                          <a:srgbClr val="FF0000"/>
                        </a:solidFill>
                        <a:effectLst/>
                        <a:latin typeface="Geneva" pitchFamily="126" charset="-128"/>
                        <a:ea typeface="MS PGothic" panose="020B0600070205080204" pitchFamily="34" charset="-128"/>
                      </a:endParaRPr>
                    </a:p>
                  </a:txBody>
                  <a:tcPr marL="7462" marR="7462" marT="7463" marB="0"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r" defTabSz="457200" rtl="0" eaLnBrk="1" fontAlgn="ctr" latinLnBrk="0" hangingPunct="1">
                        <a:lnSpc>
                          <a:spcPct val="100000"/>
                        </a:lnSpc>
                        <a:spcBef>
                          <a:spcPct val="0"/>
                        </a:spcBef>
                        <a:spcAft>
                          <a:spcPct val="0"/>
                        </a:spcAft>
                        <a:buClrTx/>
                        <a:buSzTx/>
                        <a:buFontTx/>
                        <a:buNone/>
                        <a:tabLst/>
                      </a:pPr>
                      <a:r>
                        <a:rPr kumimoji="0" lang="fr-FR" altLang="fr-FR" sz="1400" b="1" i="0" u="none" strike="noStrike" kern="1200" cap="none" normalizeH="0" baseline="0" dirty="0">
                          <a:ln>
                            <a:noFill/>
                          </a:ln>
                          <a:solidFill>
                            <a:srgbClr val="FF0000"/>
                          </a:solidFill>
                          <a:effectLst/>
                          <a:latin typeface="Arial Black" panose="020B0A04020102020204" pitchFamily="34" charset="0"/>
                          <a:ea typeface="MS PGothic" panose="020B0600070205080204" pitchFamily="34" charset="-128"/>
                          <a:cs typeface="Geneva" pitchFamily="126" charset="-128"/>
                        </a:rPr>
                        <a:t>199</a:t>
                      </a: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fr-FR" altLang="fr-FR" sz="1400" b="1" i="0" u="none" strike="noStrike" kern="1200" cap="none" normalizeH="0" baseline="0" dirty="0">
                        <a:ln>
                          <a:noFill/>
                        </a:ln>
                        <a:solidFill>
                          <a:srgbClr val="FF0000"/>
                        </a:solidFill>
                        <a:effectLst/>
                        <a:latin typeface="Arial Black" panose="020B0A04020102020204" pitchFamily="34" charset="0"/>
                        <a:ea typeface="MS PGothic" panose="020B0600070205080204" pitchFamily="34" charset="-128"/>
                        <a:cs typeface="Geneva" pitchFamily="126" charset="-128"/>
                      </a:endParaRP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400" b="0" i="0" u="none" strike="noStrike" cap="none" normalizeH="0" baseline="0" dirty="0">
                          <a:ln>
                            <a:noFill/>
                          </a:ln>
                          <a:solidFill>
                            <a:schemeClr val="accent1"/>
                          </a:solidFill>
                          <a:effectLst/>
                          <a:latin typeface="Century Gothic" panose="020B0502020202020204" pitchFamily="34" charset="0"/>
                          <a:ea typeface="MS PGothic" panose="020B0600070205080204" pitchFamily="34" charset="-128"/>
                        </a:rPr>
                        <a:t>      </a:t>
                      </a:r>
                      <a:r>
                        <a:rPr kumimoji="0" lang="fr-FR" altLang="fr-FR" sz="1400" b="1" i="0" u="none" strike="noStrike" cap="none" normalizeH="0" baseline="0" dirty="0" err="1">
                          <a:ln>
                            <a:noFill/>
                          </a:ln>
                          <a:solidFill>
                            <a:schemeClr val="accent1"/>
                          </a:solidFill>
                          <a:effectLst/>
                          <a:latin typeface="Century Gothic" panose="020B0502020202020204" pitchFamily="34" charset="0"/>
                          <a:ea typeface="MS PGothic" panose="020B0600070205080204" pitchFamily="34" charset="-128"/>
                        </a:rPr>
                        <a:t>Neuromyélite</a:t>
                      </a:r>
                      <a:r>
                        <a:rPr kumimoji="0" lang="fr-FR" altLang="fr-FR" sz="1400" b="1" i="0" u="none" strike="noStrike" cap="none" normalizeH="0" baseline="0" dirty="0">
                          <a:ln>
                            <a:noFill/>
                          </a:ln>
                          <a:solidFill>
                            <a:schemeClr val="accent1"/>
                          </a:solidFill>
                          <a:effectLst/>
                          <a:latin typeface="Century Gothic" panose="020B0502020202020204" pitchFamily="34" charset="0"/>
                          <a:ea typeface="MS PGothic" panose="020B0600070205080204" pitchFamily="34" charset="-128"/>
                        </a:rPr>
                        <a:t> Optique</a:t>
                      </a:r>
                      <a:endParaRPr kumimoji="0" lang="fr-FR" altLang="fr-FR" sz="1400" b="0" i="0" u="none" strike="noStrike" cap="none" normalizeH="0" baseline="0" dirty="0">
                        <a:ln>
                          <a:noFill/>
                        </a:ln>
                        <a:solidFill>
                          <a:schemeClr val="accent1"/>
                        </a:solidFill>
                        <a:effectLst/>
                        <a:latin typeface="Century Gothic" panose="020B0502020202020204" pitchFamily="34" charset="0"/>
                        <a:ea typeface="MS PGothic" panose="020B0600070205080204" pitchFamily="34" charset="-128"/>
                      </a:endParaRP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r"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chemeClr val="accent1"/>
                          </a:solidFill>
                          <a:effectLst/>
                          <a:latin typeface="Arial" panose="020B0604020202020204" pitchFamily="34" charset="0"/>
                          <a:ea typeface="MS PGothic" panose="020B0600070205080204" pitchFamily="34" charset="-128"/>
                        </a:rPr>
                        <a:t>18</a:t>
                      </a:r>
                    </a:p>
                  </a:txBody>
                  <a:tcPr marL="7462" marR="7462" marT="7463" marB="0"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t" latinLnBrk="0" hangingPunct="1">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chemeClr val="accent1"/>
                        </a:solidFill>
                        <a:effectLst/>
                        <a:latin typeface="Arial Black" panose="020B0A04020102020204" pitchFamily="34" charset="0"/>
                        <a:ea typeface="MS PGothic" panose="020B0600070205080204" pitchFamily="34" charset="-128"/>
                      </a:endParaRPr>
                    </a:p>
                  </a:txBody>
                  <a:tcPr marL="7462" marR="7462" marT="7463"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FFFFFF"/>
                    </a:solidFill>
                  </a:tcPr>
                </a:tc>
                <a:extLst>
                  <a:ext uri="{0D108BD9-81ED-4DB2-BD59-A6C34878D82A}">
                    <a16:rowId xmlns:a16="http://schemas.microsoft.com/office/drawing/2014/main" xmlns="" val="215508150"/>
                  </a:ext>
                </a:extLst>
              </a:tr>
              <a:tr h="457990">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4F81BD"/>
                          </a:solidFill>
                          <a:effectLst/>
                          <a:latin typeface="Century Gothic" panose="020B0502020202020204" pitchFamily="34" charset="0"/>
                          <a:ea typeface="MS PGothic" panose="020B0600070205080204" pitchFamily="34" charset="-128"/>
                        </a:rPr>
                        <a:t>     </a:t>
                      </a:r>
                      <a:r>
                        <a:rPr kumimoji="0" lang="fr-FR" altLang="fr-FR" sz="1400" b="1" i="0" u="none" strike="noStrike" cap="none" normalizeH="0" baseline="0" dirty="0">
                          <a:ln>
                            <a:noFill/>
                          </a:ln>
                          <a:solidFill>
                            <a:schemeClr val="accent1"/>
                          </a:solidFill>
                          <a:effectLst/>
                          <a:latin typeface="Century Gothic" panose="020B0502020202020204" pitchFamily="34" charset="0"/>
                          <a:ea typeface="MS PGothic" panose="020B0600070205080204" pitchFamily="34" charset="-128"/>
                        </a:rPr>
                        <a:t>Maladie de </a:t>
                      </a:r>
                      <a:r>
                        <a:rPr kumimoji="0" lang="fr-FR" altLang="fr-FR" sz="1400" b="1" i="0" u="none" strike="noStrike" cap="none" normalizeH="0" baseline="0" dirty="0" err="1">
                          <a:ln>
                            <a:noFill/>
                          </a:ln>
                          <a:solidFill>
                            <a:schemeClr val="accent1"/>
                          </a:solidFill>
                          <a:effectLst/>
                          <a:latin typeface="Century Gothic" panose="020B0502020202020204" pitchFamily="34" charset="0"/>
                          <a:ea typeface="MS PGothic" panose="020B0600070205080204" pitchFamily="34" charset="-128"/>
                        </a:rPr>
                        <a:t>Crohn</a:t>
                      </a:r>
                      <a:endParaRPr kumimoji="0" lang="fr-FR" altLang="fr-FR" sz="1400" b="1" i="0" u="none" strike="noStrike" cap="none" normalizeH="0" baseline="0" dirty="0">
                        <a:ln>
                          <a:noFill/>
                        </a:ln>
                        <a:solidFill>
                          <a:srgbClr val="4F81BD"/>
                        </a:solidFill>
                        <a:effectLst/>
                        <a:latin typeface="Century Gothic" panose="020B0502020202020204" pitchFamily="34" charset="0"/>
                        <a:ea typeface="MS PGothic" panose="020B0600070205080204" pitchFamily="34" charset="-128"/>
                      </a:endParaRPr>
                    </a:p>
                  </a:txBody>
                  <a:tcPr marL="7462" marR="7462" marT="7463" marB="0"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r"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336699"/>
                          </a:solidFill>
                          <a:effectLst/>
                          <a:latin typeface="Arial" panose="020B0604020202020204" pitchFamily="34" charset="0"/>
                          <a:ea typeface="MS PGothic" panose="020B0600070205080204" pitchFamily="34" charset="-128"/>
                        </a:rPr>
                        <a:t>164</a:t>
                      </a: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fr-FR" altLang="fr-FR" sz="1400" b="1" i="0" u="none" strike="noStrike" cap="none" normalizeH="0" baseline="0" dirty="0">
                        <a:ln>
                          <a:noFill/>
                        </a:ln>
                        <a:solidFill>
                          <a:srgbClr val="4F81BD"/>
                        </a:solidFill>
                        <a:effectLst/>
                        <a:latin typeface="Century Gothic" panose="020B0502020202020204" pitchFamily="34" charset="0"/>
                        <a:ea typeface="MS PGothic" panose="020B0600070205080204" pitchFamily="34" charset="-128"/>
                      </a:endParaRP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452438" marR="0" lvl="0" indent="-180975" algn="l" defTabSz="457200" rtl="0" eaLnBrk="1" fontAlgn="ctr" latinLnBrk="0" hangingPunct="1">
                        <a:lnSpc>
                          <a:spcPct val="100000"/>
                        </a:lnSpc>
                        <a:spcBef>
                          <a:spcPct val="0"/>
                        </a:spcBef>
                        <a:spcAft>
                          <a:spcPct val="0"/>
                        </a:spcAft>
                        <a:buClrTx/>
                        <a:buSzTx/>
                        <a:buFontTx/>
                        <a:buNone/>
                        <a:tabLst/>
                        <a:defRPr/>
                      </a:pPr>
                      <a:r>
                        <a:rPr kumimoji="0" lang="fr-FR" altLang="fr-FR" sz="1400" b="1" i="0" u="none" strike="noStrike" kern="1200" cap="none" normalizeH="0" baseline="0" dirty="0" err="1">
                          <a:ln>
                            <a:noFill/>
                          </a:ln>
                          <a:solidFill>
                            <a:schemeClr val="accent1"/>
                          </a:solidFill>
                          <a:effectLst/>
                          <a:latin typeface="Century Gothic" panose="020B0502020202020204" pitchFamily="34" charset="0"/>
                          <a:ea typeface="MS PGothic" panose="020B0600070205080204" pitchFamily="34" charset="-128"/>
                          <a:cs typeface="Geneva" pitchFamily="126" charset="-128"/>
                        </a:rPr>
                        <a:t>Polyneuropathies</a:t>
                      </a:r>
                      <a:r>
                        <a:rPr kumimoji="0" lang="fr-FR" altLang="fr-FR" sz="1400" b="1" i="0" u="none" strike="noStrike" kern="1200" cap="none" normalizeH="0" baseline="0" dirty="0">
                          <a:ln>
                            <a:noFill/>
                          </a:ln>
                          <a:solidFill>
                            <a:schemeClr val="accent1"/>
                          </a:solidFill>
                          <a:effectLst/>
                          <a:latin typeface="Century Gothic" panose="020B0502020202020204" pitchFamily="34" charset="0"/>
                          <a:ea typeface="MS PGothic" panose="020B0600070205080204" pitchFamily="34" charset="-128"/>
                          <a:cs typeface="Geneva" pitchFamily="126" charset="-128"/>
                        </a:rPr>
                        <a:t> inflammatoires </a:t>
                      </a:r>
                      <a:r>
                        <a:rPr kumimoji="0" lang="fr-FR" altLang="fr-FR" sz="1400" b="1" i="0" u="none" strike="noStrike" kern="1200" cap="none" normalizeH="0" baseline="0" dirty="0" err="1">
                          <a:ln>
                            <a:noFill/>
                          </a:ln>
                          <a:solidFill>
                            <a:schemeClr val="accent1"/>
                          </a:solidFill>
                          <a:effectLst/>
                          <a:latin typeface="Century Gothic" panose="020B0502020202020204" pitchFamily="34" charset="0"/>
                          <a:ea typeface="MS PGothic" panose="020B0600070205080204" pitchFamily="34" charset="-128"/>
                          <a:cs typeface="Geneva" pitchFamily="126" charset="-128"/>
                        </a:rPr>
                        <a:t>démyélinisantes</a:t>
                      </a:r>
                      <a:r>
                        <a:rPr kumimoji="0" lang="fr-FR" altLang="fr-FR" sz="1400" b="1" i="0" u="none" strike="noStrike" kern="1200" cap="none" normalizeH="0" baseline="0" dirty="0">
                          <a:ln>
                            <a:noFill/>
                          </a:ln>
                          <a:solidFill>
                            <a:schemeClr val="accent1"/>
                          </a:solidFill>
                          <a:effectLst/>
                          <a:latin typeface="Century Gothic" panose="020B0502020202020204" pitchFamily="34" charset="0"/>
                          <a:ea typeface="MS PGothic" panose="020B0600070205080204" pitchFamily="34" charset="-128"/>
                          <a:cs typeface="Geneva" pitchFamily="126" charset="-128"/>
                        </a:rPr>
                        <a:t> chroniques </a:t>
                      </a: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r"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chemeClr val="accent1"/>
                          </a:solidFill>
                          <a:effectLst/>
                          <a:latin typeface="Arial" panose="020B0604020202020204" pitchFamily="34" charset="0"/>
                          <a:ea typeface="MS PGothic" panose="020B0600070205080204" pitchFamily="34" charset="-128"/>
                        </a:rPr>
                        <a:t> 34</a:t>
                      </a:r>
                    </a:p>
                  </a:txBody>
                  <a:tcPr marL="7462" marR="7462" marT="7463" marB="0"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t" latinLnBrk="0" hangingPunct="1">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chemeClr val="accent1"/>
                        </a:solidFill>
                        <a:effectLst/>
                        <a:latin typeface="Arial" panose="020B0604020202020204" pitchFamily="34" charset="0"/>
                        <a:ea typeface="MS PGothic" panose="020B0600070205080204" pitchFamily="34" charset="-128"/>
                      </a:endParaRPr>
                    </a:p>
                  </a:txBody>
                  <a:tcPr marL="7462" marR="7462" marT="7463"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FFFFFF"/>
                    </a:solidFill>
                  </a:tcPr>
                </a:tc>
                <a:extLst>
                  <a:ext uri="{0D108BD9-81ED-4DB2-BD59-A6C34878D82A}">
                    <a16:rowId xmlns:a16="http://schemas.microsoft.com/office/drawing/2014/main" xmlns="" val="4202718460"/>
                  </a:ext>
                </a:extLst>
              </a:tr>
              <a:tr h="243807">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fr-FR" altLang="fr-FR" sz="1400" b="1" i="1" u="none" strike="noStrike" cap="none" normalizeH="0" baseline="0" dirty="0">
                          <a:ln>
                            <a:noFill/>
                          </a:ln>
                          <a:solidFill>
                            <a:srgbClr val="4F81BD"/>
                          </a:solidFill>
                          <a:effectLst/>
                          <a:latin typeface="Century Gothic" panose="020B0502020202020204" pitchFamily="34" charset="0"/>
                          <a:ea typeface="MS PGothic" panose="020B0600070205080204" pitchFamily="34" charset="-128"/>
                        </a:rPr>
                        <a:t>     </a:t>
                      </a:r>
                      <a:r>
                        <a:rPr kumimoji="0" lang="fr-FR" altLang="fr-FR" sz="1400" b="1" i="0" u="none" strike="noStrike" cap="none" normalizeH="0" baseline="0" dirty="0">
                          <a:ln>
                            <a:noFill/>
                          </a:ln>
                          <a:solidFill>
                            <a:srgbClr val="4F81BD"/>
                          </a:solidFill>
                          <a:effectLst/>
                          <a:latin typeface="Century Gothic" panose="020B0502020202020204" pitchFamily="34" charset="0"/>
                          <a:ea typeface="MS PGothic" panose="020B0600070205080204" pitchFamily="34" charset="-128"/>
                        </a:rPr>
                        <a:t>Colite ulcéreuse</a:t>
                      </a:r>
                      <a:endParaRPr kumimoji="0" lang="fr-FR" altLang="fr-FR" sz="1400" b="1" i="1" u="none" strike="noStrike" cap="none" normalizeH="0" baseline="0" dirty="0">
                        <a:ln>
                          <a:noFill/>
                        </a:ln>
                        <a:solidFill>
                          <a:srgbClr val="4F81BD"/>
                        </a:solidFill>
                        <a:effectLst/>
                        <a:latin typeface="Century Gothic" panose="020B0502020202020204" pitchFamily="34" charset="0"/>
                        <a:ea typeface="MS PGothic" panose="020B0600070205080204" pitchFamily="34" charset="-128"/>
                      </a:endParaRPr>
                    </a:p>
                  </a:txBody>
                  <a:tcPr marL="7462" marR="7462" marT="7463" marB="0"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r" defTabSz="457200" rtl="0" eaLnBrk="1" fontAlgn="ctr" latinLnBrk="0" hangingPunct="1">
                        <a:lnSpc>
                          <a:spcPct val="100000"/>
                        </a:lnSpc>
                        <a:spcBef>
                          <a:spcPct val="0"/>
                        </a:spcBef>
                        <a:spcAft>
                          <a:spcPct val="0"/>
                        </a:spcAft>
                        <a:buClrTx/>
                        <a:buSzTx/>
                        <a:buFontTx/>
                        <a:buNone/>
                        <a:tabLst/>
                      </a:pPr>
                      <a:r>
                        <a:rPr kumimoji="0" lang="fr-FR" altLang="fr-FR" sz="1400" b="1" i="1" u="none" strike="noStrike" cap="none" normalizeH="0" baseline="0" dirty="0">
                          <a:ln>
                            <a:noFill/>
                          </a:ln>
                          <a:solidFill>
                            <a:srgbClr val="336699"/>
                          </a:solidFill>
                          <a:effectLst/>
                          <a:latin typeface="Arial" panose="020B0604020202020204" pitchFamily="34" charset="0"/>
                          <a:ea typeface="MS PGothic" panose="020B0600070205080204" pitchFamily="34" charset="-128"/>
                        </a:rPr>
                        <a:t>4</a:t>
                      </a: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fr-FR" altLang="fr-FR" sz="1400" b="1" i="1" u="none" strike="noStrike" cap="none" normalizeH="0" baseline="0" dirty="0">
                        <a:ln>
                          <a:noFill/>
                        </a:ln>
                        <a:solidFill>
                          <a:srgbClr val="4F81BD"/>
                        </a:solidFill>
                        <a:effectLst/>
                        <a:latin typeface="Century Gothic" panose="020B0502020202020204" pitchFamily="34" charset="0"/>
                        <a:ea typeface="MS PGothic" panose="020B0600070205080204" pitchFamily="34" charset="-128"/>
                      </a:endParaRP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chemeClr val="accent1"/>
                          </a:solidFill>
                          <a:effectLst/>
                          <a:latin typeface="Century Gothic" panose="020B0502020202020204" pitchFamily="34" charset="0"/>
                          <a:ea typeface="MS PGothic" panose="020B0600070205080204" pitchFamily="34" charset="-128"/>
                        </a:rPr>
                        <a:t>      </a:t>
                      </a:r>
                      <a:r>
                        <a:rPr kumimoji="0" lang="fr-FR" altLang="fr-FR" sz="1400" b="1" i="0" u="none" strike="noStrike" cap="none" normalizeH="0" baseline="0" dirty="0" err="1">
                          <a:ln>
                            <a:noFill/>
                          </a:ln>
                          <a:solidFill>
                            <a:schemeClr val="accent1"/>
                          </a:solidFill>
                          <a:effectLst/>
                          <a:latin typeface="Century Gothic" panose="020B0502020202020204" pitchFamily="34" charset="0"/>
                          <a:ea typeface="MS PGothic" panose="020B0600070205080204" pitchFamily="34" charset="-128"/>
                        </a:rPr>
                        <a:t>Myasthenie</a:t>
                      </a:r>
                      <a:r>
                        <a:rPr kumimoji="0" lang="fr-FR" altLang="fr-FR" sz="1400" b="1" i="0" u="none" strike="noStrike" cap="none" normalizeH="0" baseline="0" dirty="0">
                          <a:ln>
                            <a:noFill/>
                          </a:ln>
                          <a:solidFill>
                            <a:schemeClr val="accent1"/>
                          </a:solidFill>
                          <a:effectLst/>
                          <a:latin typeface="Century Gothic" panose="020B0502020202020204" pitchFamily="34" charset="0"/>
                          <a:ea typeface="MS PGothic" panose="020B0600070205080204" pitchFamily="34" charset="-128"/>
                        </a:rPr>
                        <a:t> grave</a:t>
                      </a: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r"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chemeClr val="accent1"/>
                          </a:solidFill>
                          <a:effectLst/>
                          <a:latin typeface="Arial" panose="020B0604020202020204" pitchFamily="34" charset="0"/>
                          <a:ea typeface="MS PGothic" panose="020B0600070205080204" pitchFamily="34" charset="-128"/>
                        </a:rPr>
                        <a:t> 7</a:t>
                      </a:r>
                    </a:p>
                  </a:txBody>
                  <a:tcPr marL="7462" marR="7462" marT="7463" marB="0"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t" latinLnBrk="0" hangingPunct="1">
                        <a:lnSpc>
                          <a:spcPct val="100000"/>
                        </a:lnSpc>
                        <a:spcBef>
                          <a:spcPct val="0"/>
                        </a:spcBef>
                        <a:spcAft>
                          <a:spcPct val="0"/>
                        </a:spcAft>
                        <a:buClrTx/>
                        <a:buSzTx/>
                        <a:buFontTx/>
                        <a:buNone/>
                        <a:tabLst/>
                      </a:pPr>
                      <a:endParaRPr kumimoji="0" lang="fr-FR" altLang="fr-FR" sz="1400" b="0" i="1" u="none" strike="noStrike" cap="none" normalizeH="0" baseline="0" dirty="0">
                        <a:ln>
                          <a:noFill/>
                        </a:ln>
                        <a:solidFill>
                          <a:schemeClr val="accent1"/>
                        </a:solidFill>
                        <a:effectLst/>
                        <a:latin typeface="Arial" panose="020B0604020202020204" pitchFamily="34" charset="0"/>
                        <a:ea typeface="MS PGothic" panose="020B0600070205080204" pitchFamily="34" charset="-128"/>
                      </a:endParaRPr>
                    </a:p>
                  </a:txBody>
                  <a:tcPr marL="7462" marR="7462" marT="7463"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FFFFFF"/>
                    </a:solidFill>
                  </a:tcPr>
                </a:tc>
                <a:extLst>
                  <a:ext uri="{0D108BD9-81ED-4DB2-BD59-A6C34878D82A}">
                    <a16:rowId xmlns:a16="http://schemas.microsoft.com/office/drawing/2014/main" xmlns="" val="1145877962"/>
                  </a:ext>
                </a:extLst>
              </a:tr>
              <a:tr h="311112">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fr-FR" altLang="fr-FR" sz="1400" b="1" i="1" u="none" strike="noStrike" cap="none" normalizeH="0" baseline="0" dirty="0">
                          <a:ln>
                            <a:noFill/>
                          </a:ln>
                          <a:solidFill>
                            <a:srgbClr val="4F81BD"/>
                          </a:solidFill>
                          <a:effectLst/>
                          <a:latin typeface="Century Gothic" panose="020B0502020202020204" pitchFamily="34" charset="0"/>
                          <a:ea typeface="MS PGothic" panose="020B0600070205080204" pitchFamily="34" charset="-128"/>
                        </a:rPr>
                        <a:t>      Autres   </a:t>
                      </a:r>
                      <a:endParaRPr kumimoji="0" lang="fr-FR" altLang="fr-FR" sz="1400" b="1" i="0" u="none" strike="noStrike" cap="none" normalizeH="0" baseline="0" dirty="0">
                        <a:ln>
                          <a:noFill/>
                        </a:ln>
                        <a:solidFill>
                          <a:srgbClr val="FF0000"/>
                        </a:solidFill>
                        <a:effectLst/>
                        <a:latin typeface="Geneva" pitchFamily="126" charset="-128"/>
                        <a:ea typeface="MS PGothic" panose="020B0600070205080204" pitchFamily="34" charset="-128"/>
                      </a:endParaRPr>
                    </a:p>
                  </a:txBody>
                  <a:tcPr marL="7462" marR="7462" marT="7463" marB="0"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r" defTabSz="457200" rtl="0" eaLnBrk="1" fontAlgn="ctr" latinLnBrk="0" hangingPunct="1">
                        <a:lnSpc>
                          <a:spcPct val="100000"/>
                        </a:lnSpc>
                        <a:spcBef>
                          <a:spcPct val="0"/>
                        </a:spcBef>
                        <a:spcAft>
                          <a:spcPct val="0"/>
                        </a:spcAft>
                        <a:buClrTx/>
                        <a:buSzTx/>
                        <a:buFontTx/>
                        <a:buNone/>
                        <a:tabLst/>
                      </a:pPr>
                      <a:r>
                        <a:rPr kumimoji="0" lang="fr-FR" altLang="fr-FR" sz="1400" b="1" i="0" u="none" strike="noStrike" kern="1200" cap="none" normalizeH="0" baseline="0" dirty="0">
                          <a:ln>
                            <a:noFill/>
                          </a:ln>
                          <a:solidFill>
                            <a:srgbClr val="336699"/>
                          </a:solidFill>
                          <a:effectLst/>
                          <a:latin typeface="Arial" panose="020B0604020202020204" pitchFamily="34" charset="0"/>
                          <a:ea typeface="MS PGothic" panose="020B0600070205080204" pitchFamily="34" charset="-128"/>
                          <a:cs typeface="Geneva" pitchFamily="126" charset="-128"/>
                        </a:rPr>
                        <a:t>31</a:t>
                      </a: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fr-FR" altLang="fr-FR" sz="1400" b="1" i="0" u="none" strike="noStrike" cap="none" normalizeH="0" baseline="0">
                        <a:ln>
                          <a:noFill/>
                        </a:ln>
                        <a:solidFill>
                          <a:srgbClr val="FF0000"/>
                        </a:solidFill>
                        <a:effectLst/>
                        <a:latin typeface="Geneva" pitchFamily="126" charset="-128"/>
                        <a:ea typeface="MS PGothic" panose="020B0600070205080204" pitchFamily="34" charset="-128"/>
                      </a:endParaRP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fr-FR" altLang="fr-FR" sz="1400" b="1" i="1" u="none" strike="noStrike" cap="none" normalizeH="0" baseline="0" dirty="0">
                          <a:ln>
                            <a:noFill/>
                          </a:ln>
                          <a:solidFill>
                            <a:schemeClr val="accent1"/>
                          </a:solidFill>
                          <a:effectLst/>
                          <a:latin typeface="Century Gothic" panose="020B0502020202020204" pitchFamily="34" charset="0"/>
                          <a:ea typeface="MS PGothic" panose="020B0600070205080204" pitchFamily="34" charset="-128"/>
                        </a:rPr>
                        <a:t>      Autres </a:t>
                      </a:r>
                    </a:p>
                  </a:txBody>
                  <a:tcPr marL="7462" marR="7462" marT="7463" marB="0" anchor="ctr"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r"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chemeClr val="accent1"/>
                          </a:solidFill>
                          <a:effectLst/>
                          <a:latin typeface="Arial" panose="020B0604020202020204" pitchFamily="34" charset="0"/>
                          <a:ea typeface="MS PGothic" panose="020B0600070205080204" pitchFamily="34" charset="-128"/>
                        </a:rPr>
                        <a:t> 22</a:t>
                      </a:r>
                    </a:p>
                  </a:txBody>
                  <a:tcPr marL="7462" marR="7462" marT="7463" marB="0" horzOverflow="overflow">
                    <a:lnL>
                      <a:noFill/>
                    </a:lnL>
                    <a:lnR>
                      <a:noFill/>
                    </a:lnR>
                    <a:lnT>
                      <a:noFill/>
                    </a:lnT>
                    <a:lnB>
                      <a:noFill/>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chemeClr val="accent1"/>
                        </a:solidFill>
                        <a:effectLst/>
                        <a:latin typeface="Arial" panose="020B0604020202020204" pitchFamily="34" charset="0"/>
                        <a:ea typeface="MS PGothic" panose="020B0600070205080204" pitchFamily="34" charset="-128"/>
                      </a:endParaRPr>
                    </a:p>
                  </a:txBody>
                  <a:tcPr marL="7462" marR="7462" marT="7463"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FFFFFF"/>
                    </a:solidFill>
                  </a:tcPr>
                </a:tc>
                <a:extLst>
                  <a:ext uri="{0D108BD9-81ED-4DB2-BD59-A6C34878D82A}">
                    <a16:rowId xmlns:a16="http://schemas.microsoft.com/office/drawing/2014/main" xmlns="" val="4036229305"/>
                  </a:ext>
                </a:extLst>
              </a:tr>
              <a:tr h="293727">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chemeClr val="accent1"/>
                          </a:solidFill>
                          <a:effectLst/>
                          <a:latin typeface="Geneva" pitchFamily="126" charset="-128"/>
                          <a:ea typeface="MS PGothic" panose="020B0600070205080204" pitchFamily="34" charset="-128"/>
                        </a:rPr>
                        <a:t>►</a:t>
                      </a:r>
                      <a:r>
                        <a:rPr kumimoji="0" lang="fr-FR" altLang="fr-FR" sz="1400" b="0" i="0" u="none" strike="noStrike" cap="none" normalizeH="0" baseline="0" dirty="0">
                          <a:ln>
                            <a:noFill/>
                          </a:ln>
                          <a:solidFill>
                            <a:schemeClr val="accent1"/>
                          </a:solidFill>
                          <a:effectLst/>
                          <a:latin typeface="Arial" panose="020B0604020202020204" pitchFamily="34" charset="0"/>
                          <a:ea typeface="MS PGothic" panose="020B0600070205080204" pitchFamily="34" charset="-128"/>
                        </a:rPr>
                        <a:t> </a:t>
                      </a:r>
                      <a:r>
                        <a:rPr kumimoji="0" lang="fr-FR" altLang="fr-FR" sz="1400" b="1" i="0" u="none" strike="noStrike" kern="1200" cap="none" normalizeH="0" baseline="0" dirty="0">
                          <a:ln>
                            <a:noFill/>
                          </a:ln>
                          <a:solidFill>
                            <a:srgbClr val="4F81BD"/>
                          </a:solidFill>
                          <a:effectLst/>
                          <a:latin typeface="Arial Black" panose="020B0A04020102020204" pitchFamily="34" charset="0"/>
                          <a:ea typeface="MS PGothic" panose="020B0600070205080204" pitchFamily="34" charset="-128"/>
                          <a:cs typeface="Geneva" pitchFamily="126" charset="-128"/>
                        </a:rPr>
                        <a:t>DIABETE INSULINO DEPENDANT</a:t>
                      </a:r>
                    </a:p>
                  </a:txBody>
                  <a:tcPr marL="7462" marR="7462" marT="7463" marB="0" anchor="ct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fr-FR" altLang="fr-FR" sz="1400" b="0" i="0" u="none" strike="noStrike" cap="none" normalizeH="0" baseline="0" dirty="0">
                          <a:ln>
                            <a:noFill/>
                          </a:ln>
                          <a:solidFill>
                            <a:schemeClr val="accent1"/>
                          </a:solidFill>
                          <a:effectLst/>
                          <a:latin typeface="Arial" panose="020B0604020202020204" pitchFamily="34" charset="0"/>
                          <a:ea typeface="MS PGothic" panose="020B0600070205080204" pitchFamily="34" charset="-128"/>
                        </a:rPr>
                        <a:t> </a:t>
                      </a:r>
                      <a:r>
                        <a:rPr kumimoji="0" lang="fr-FR" altLang="fr-FR" sz="1400" b="0" i="0" u="none" strike="noStrike" cap="none" normalizeH="0" baseline="0" dirty="0">
                          <a:ln>
                            <a:noFill/>
                          </a:ln>
                          <a:solidFill>
                            <a:schemeClr val="accent1"/>
                          </a:solidFill>
                          <a:effectLst/>
                          <a:latin typeface="Arial Black" panose="020B0A04020102020204" pitchFamily="34" charset="0"/>
                          <a:ea typeface="MS PGothic" panose="020B0600070205080204" pitchFamily="34" charset="-128"/>
                        </a:rPr>
                        <a:t>20</a:t>
                      </a:r>
                    </a:p>
                  </a:txBody>
                  <a:tcPr marL="7462" marR="7462" marT="7463" marB="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chemeClr val="accent1"/>
                        </a:solidFill>
                        <a:effectLst/>
                        <a:latin typeface="Arial" panose="020B0604020202020204" pitchFamily="34" charset="0"/>
                        <a:ea typeface="MS PGothic" panose="020B0600070205080204" pitchFamily="34" charset="-128"/>
                      </a:endParaRPr>
                    </a:p>
                  </a:txBody>
                  <a:tcPr marL="7462" marR="7462" marT="7463"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chemeClr val="accent1"/>
                          </a:solidFill>
                          <a:effectLst/>
                          <a:latin typeface="Geneva" pitchFamily="126" charset="-128"/>
                          <a:ea typeface="MS PGothic" panose="020B0600070205080204" pitchFamily="34" charset="-128"/>
                        </a:rPr>
                        <a:t>►</a:t>
                      </a:r>
                      <a:r>
                        <a:rPr kumimoji="0" lang="fr-FR" altLang="fr-FR" sz="1400" b="0" i="0" u="none" strike="noStrike" cap="none" normalizeH="0" baseline="0" dirty="0">
                          <a:ln>
                            <a:noFill/>
                          </a:ln>
                          <a:solidFill>
                            <a:schemeClr val="accent1"/>
                          </a:solidFill>
                          <a:effectLst/>
                          <a:latin typeface="Arial" panose="020B0604020202020204" pitchFamily="34" charset="0"/>
                          <a:ea typeface="MS PGothic" panose="020B0600070205080204" pitchFamily="34" charset="-128"/>
                        </a:rPr>
                        <a:t> </a:t>
                      </a:r>
                      <a:r>
                        <a:rPr kumimoji="0" lang="fr-FR" altLang="fr-FR" sz="1400" b="1" i="0" u="none" strike="noStrike" cap="none" normalizeH="0" baseline="0" dirty="0">
                          <a:ln>
                            <a:noFill/>
                          </a:ln>
                          <a:solidFill>
                            <a:schemeClr val="accent1"/>
                          </a:solidFill>
                          <a:effectLst/>
                          <a:latin typeface="Arial Black" panose="020B0A04020102020204" pitchFamily="34" charset="0"/>
                          <a:ea typeface="MS PGothic" panose="020B0600070205080204" pitchFamily="34" charset="-128"/>
                        </a:rPr>
                        <a:t>A</a:t>
                      </a:r>
                      <a:r>
                        <a:rPr kumimoji="0" lang="fr-FR" altLang="fr-FR" sz="1400" b="1" i="0" u="none" strike="noStrike" kern="1200" cap="none" normalizeH="0" baseline="0" dirty="0">
                          <a:ln>
                            <a:noFill/>
                          </a:ln>
                          <a:solidFill>
                            <a:srgbClr val="4F81BD"/>
                          </a:solidFill>
                          <a:effectLst/>
                          <a:latin typeface="Arial Black" panose="020B0A04020102020204" pitchFamily="34" charset="0"/>
                          <a:ea typeface="MS PGothic" panose="020B0600070205080204" pitchFamily="34" charset="-128"/>
                        </a:rPr>
                        <a:t>UTRES MAI</a:t>
                      </a:r>
                      <a:endParaRPr kumimoji="0" lang="fr-FR" altLang="fr-FR" sz="1400" b="1" i="0" u="none" strike="noStrike" kern="1200" cap="none" normalizeH="0" baseline="0" dirty="0">
                        <a:ln>
                          <a:noFill/>
                        </a:ln>
                        <a:solidFill>
                          <a:srgbClr val="4F81BD"/>
                        </a:solidFill>
                        <a:effectLst/>
                        <a:latin typeface="Arial Black" panose="020B0A04020102020204" pitchFamily="34" charset="0"/>
                        <a:ea typeface="MS PGothic" panose="020B0600070205080204" pitchFamily="34" charset="-128"/>
                        <a:cs typeface="Geneva" pitchFamily="126" charset="-128"/>
                      </a:endParaRPr>
                    </a:p>
                  </a:txBody>
                  <a:tcPr marL="7462" marR="7462" marT="7463"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fr-FR" altLang="fr-FR" sz="1400" b="0" i="0" u="none" strike="noStrike" cap="none" normalizeH="0" baseline="0" dirty="0">
                          <a:ln>
                            <a:noFill/>
                          </a:ln>
                          <a:solidFill>
                            <a:schemeClr val="accent1"/>
                          </a:solidFill>
                          <a:effectLst/>
                          <a:latin typeface="Arial Black" panose="020B0A04020102020204" pitchFamily="34" charset="0"/>
                          <a:ea typeface="MS PGothic" panose="020B0600070205080204" pitchFamily="34" charset="-128"/>
                        </a:rPr>
                        <a:t> 41</a:t>
                      </a:r>
                    </a:p>
                  </a:txBody>
                  <a:tcPr marL="7462" marR="7462" marT="7463" marB="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1pPr>
                      <a:lvl2pPr marL="37931725" indent="-37474525" defTabSz="457200">
                        <a:spcBef>
                          <a:spcPct val="20000"/>
                        </a:spcBef>
                        <a:buFont typeface="Arial" panose="020B0604020202020204" pitchFamily="34" charset="0"/>
                        <a:defRPr sz="2400">
                          <a:solidFill>
                            <a:schemeClr val="tx1"/>
                          </a:solidFill>
                          <a:latin typeface="Arial" panose="020B0604020202020204" pitchFamily="34" charset="0"/>
                          <a:ea typeface="Geneva" pitchFamily="126" charset="-128"/>
                          <a:cs typeface="Geneva" pitchFamily="126" charset="-128"/>
                        </a:defRPr>
                      </a:lvl2pPr>
                      <a:lvl3pPr marL="1143000" indent="-228600" defTabSz="45720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cs typeface="Geneva" pitchFamily="126" charset="-128"/>
                        </a:defRPr>
                      </a:lvl3pPr>
                      <a:lvl4pPr marL="16002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4pPr>
                      <a:lvl5pPr marL="2057400" indent="-228600" defTabSz="45720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cs typeface="Geneva" pitchFamily="126" charset="-128"/>
                        </a:defRPr>
                      </a:lvl9pPr>
                    </a:lstStyle>
                    <a:p>
                      <a:pPr marL="0" marR="0" lvl="0" indent="0" algn="l" defTabSz="457200" rtl="0" eaLnBrk="1" fontAlgn="t" latinLnBrk="0" hangingPunct="1">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chemeClr val="accent1"/>
                        </a:solidFill>
                        <a:effectLst/>
                        <a:latin typeface="Arial" panose="020B0604020202020204" pitchFamily="34" charset="0"/>
                        <a:ea typeface="MS PGothic" panose="020B0600070205080204" pitchFamily="34" charset="-128"/>
                      </a:endParaRPr>
                    </a:p>
                  </a:txBody>
                  <a:tcPr marL="7462" marR="7462" marT="7463" marB="0"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638445520"/>
                  </a:ext>
                </a:extLst>
              </a:tr>
            </a:tbl>
          </a:graphicData>
        </a:graphic>
      </p:graphicFrame>
      <p:sp>
        <p:nvSpPr>
          <p:cNvPr id="9" name="ZoneTexte 8"/>
          <p:cNvSpPr txBox="1"/>
          <p:nvPr/>
        </p:nvSpPr>
        <p:spPr>
          <a:xfrm>
            <a:off x="179512" y="827420"/>
            <a:ext cx="8892480" cy="369332"/>
          </a:xfrm>
          <a:prstGeom prst="rect">
            <a:avLst/>
          </a:prstGeom>
          <a:noFill/>
        </p:spPr>
        <p:txBody>
          <a:bodyPr wrap="square" rtlCol="0">
            <a:spAutoFit/>
          </a:bodyPr>
          <a:lstStyle/>
          <a:p>
            <a:pPr algn="ctr"/>
            <a:r>
              <a:rPr lang="es-ES" altLang="fr-FR" b="1" dirty="0">
                <a:solidFill>
                  <a:srgbClr val="0070C0"/>
                </a:solidFill>
                <a:latin typeface="Century Gothic" panose="020B0502020202020204" pitchFamily="34" charset="0"/>
                <a:ea typeface="MS PGothic" panose="020B0600070205080204" pitchFamily="34" charset="-128"/>
              </a:rPr>
              <a:t>2046</a:t>
            </a:r>
            <a:r>
              <a:rPr lang="fr-FR" altLang="fr-FR" b="1" dirty="0">
                <a:solidFill>
                  <a:srgbClr val="0070C0"/>
                </a:solidFill>
              </a:rPr>
              <a:t> </a:t>
            </a:r>
            <a:r>
              <a:rPr lang="fr-FR" b="1" dirty="0">
                <a:solidFill>
                  <a:srgbClr val="0070C0"/>
                </a:solidFill>
              </a:rPr>
              <a:t> </a:t>
            </a:r>
            <a:r>
              <a:rPr lang="fr-FR" b="1" u="sng" dirty="0">
                <a:solidFill>
                  <a:srgbClr val="0070C0"/>
                </a:solidFill>
              </a:rPr>
              <a:t>autogreffes</a:t>
            </a:r>
            <a:r>
              <a:rPr lang="fr-FR" b="1" dirty="0">
                <a:solidFill>
                  <a:srgbClr val="0070C0"/>
                </a:solidFill>
              </a:rPr>
              <a:t> et 158 </a:t>
            </a:r>
            <a:r>
              <a:rPr lang="fr-FR" b="1" u="sng" dirty="0">
                <a:solidFill>
                  <a:srgbClr val="0070C0"/>
                </a:solidFill>
              </a:rPr>
              <a:t>allogreffes</a:t>
            </a:r>
            <a:r>
              <a:rPr lang="fr-FR" b="1" dirty="0">
                <a:solidFill>
                  <a:srgbClr val="0070C0"/>
                </a:solidFill>
              </a:rPr>
              <a:t> pour MAI rapportées à l’EBMT de 1995-2016</a:t>
            </a:r>
          </a:p>
        </p:txBody>
      </p:sp>
      <p:pic>
        <p:nvPicPr>
          <p:cNvPr id="2" name="Diapo6 s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676456" y="908720"/>
            <a:ext cx="321568" cy="321568"/>
          </a:xfrm>
          <a:prstGeom prst="rect">
            <a:avLst/>
          </a:prstGeom>
        </p:spPr>
      </p:pic>
    </p:spTree>
    <p:extLst>
      <p:ext uri="{BB962C8B-B14F-4D97-AF65-F5344CB8AC3E}">
        <p14:creationId xmlns:p14="http://schemas.microsoft.com/office/powerpoint/2010/main" val="1934147154"/>
      </p:ext>
    </p:extLst>
  </p:cSld>
  <p:clrMapOvr>
    <a:masterClrMapping/>
  </p:clrMapOvr>
  <mc:AlternateContent xmlns:mc="http://schemas.openxmlformats.org/markup-compatibility/2006" xmlns:p14="http://schemas.microsoft.com/office/powerpoint/2010/main">
    <mc:Choice Requires="p14">
      <p:transition spd="slow" p14:dur="2000" advTm="33000"/>
    </mc:Choice>
    <mc:Fallback xmlns="">
      <p:transition spd="slow" advTm="3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327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0"/>
            <a:ext cx="9036496" cy="836712"/>
          </a:xfrm>
        </p:spPr>
        <p:txBody>
          <a:bodyPr>
            <a:noAutofit/>
          </a:bodyPr>
          <a:lstStyle/>
          <a:p>
            <a:pPr>
              <a:defRPr/>
            </a:pPr>
            <a:r>
              <a:rPr lang="it-IT" sz="2800" dirty="0"/>
              <a:t>Specificités de soins infimiers pour les patients atteints de MAI </a:t>
            </a:r>
            <a:r>
              <a:rPr lang="it-IT" sz="2800" dirty="0" smtClean="0"/>
              <a:t>et Greffés </a:t>
            </a:r>
            <a:r>
              <a:rPr lang="it-IT" sz="2800" dirty="0"/>
              <a:t>de </a:t>
            </a:r>
            <a:r>
              <a:rPr lang="it-IT" sz="2800" dirty="0" smtClean="0"/>
              <a:t>CSH   </a:t>
            </a:r>
            <a:endParaRPr lang="it-IT" sz="2800" dirty="0"/>
          </a:p>
        </p:txBody>
      </p:sp>
      <p:sp>
        <p:nvSpPr>
          <p:cNvPr id="30723" name="Rectangle 3"/>
          <p:cNvSpPr>
            <a:spLocks noGrp="1" noChangeArrowheads="1"/>
          </p:cNvSpPr>
          <p:nvPr>
            <p:ph type="body" idx="1"/>
          </p:nvPr>
        </p:nvSpPr>
        <p:spPr>
          <a:xfrm>
            <a:off x="0" y="908720"/>
            <a:ext cx="8856984" cy="4525963"/>
          </a:xfrm>
        </p:spPr>
        <p:txBody>
          <a:bodyPr>
            <a:noAutofit/>
          </a:bodyPr>
          <a:lstStyle/>
          <a:p>
            <a:pPr>
              <a:defRPr/>
            </a:pPr>
            <a:r>
              <a:rPr lang="it-IT" sz="1800" dirty="0"/>
              <a:t>Patients avec des handicaps multiples et atteintes pluriviscérales liées à la </a:t>
            </a:r>
            <a:r>
              <a:rPr lang="it-IT" sz="1800" dirty="0" smtClean="0"/>
              <a:t>MAI</a:t>
            </a:r>
            <a:r>
              <a:rPr lang="it-IT" sz="1800" dirty="0" smtClean="0">
                <a:sym typeface="Wingdings" pitchFamily="2" charset="2"/>
              </a:rPr>
              <a:t></a:t>
            </a:r>
            <a:r>
              <a:rPr lang="it-IT" sz="1800" dirty="0" smtClean="0">
                <a:solidFill>
                  <a:schemeClr val="tx2">
                    <a:lumMod val="60000"/>
                    <a:lumOff val="40000"/>
                  </a:schemeClr>
                </a:solidFill>
                <a:sym typeface="Wingdings" pitchFamily="2" charset="2"/>
              </a:rPr>
              <a:t>évaluation du degré d’autonomie par les IDE</a:t>
            </a:r>
            <a:endParaRPr lang="it-IT" sz="1800" dirty="0">
              <a:solidFill>
                <a:schemeClr val="tx2">
                  <a:lumMod val="60000"/>
                  <a:lumOff val="40000"/>
                </a:schemeClr>
              </a:solidFill>
            </a:endParaRPr>
          </a:p>
          <a:p>
            <a:pPr>
              <a:defRPr/>
            </a:pPr>
            <a:r>
              <a:rPr lang="it-IT" sz="1800" dirty="0"/>
              <a:t>Un long passé </a:t>
            </a:r>
            <a:r>
              <a:rPr lang="it-IT" sz="1800" dirty="0" smtClean="0"/>
              <a:t>de traitement </a:t>
            </a:r>
            <a:r>
              <a:rPr lang="it-IT" sz="1800" dirty="0"/>
              <a:t>immunosupresseur et leurs effets indésirables au long cours (corticoides, biothérapies, antimétabolites</a:t>
            </a:r>
            <a:r>
              <a:rPr lang="it-IT" sz="1800" dirty="0" smtClean="0"/>
              <a:t>)</a:t>
            </a:r>
            <a:r>
              <a:rPr lang="it-IT" sz="1800" dirty="0" smtClean="0">
                <a:sym typeface="Wingdings" pitchFamily="2" charset="2"/>
              </a:rPr>
              <a:t></a:t>
            </a:r>
            <a:r>
              <a:rPr lang="it-IT" sz="1800" dirty="0" smtClean="0">
                <a:solidFill>
                  <a:schemeClr val="tx2"/>
                </a:solidFill>
              </a:rPr>
              <a:t> Soutien psychologique et émotionnel pour maintenir des attentes réalistes de la part de la famille et du patient</a:t>
            </a:r>
            <a:endParaRPr lang="it-IT" sz="1800" dirty="0"/>
          </a:p>
          <a:p>
            <a:pPr>
              <a:defRPr/>
            </a:pPr>
            <a:r>
              <a:rPr lang="it-IT" sz="1800" dirty="0" smtClean="0"/>
              <a:t>Exemples de Soins spécifiques liés à </a:t>
            </a:r>
            <a:r>
              <a:rPr lang="it-IT" sz="1800" dirty="0"/>
              <a:t>la </a:t>
            </a:r>
            <a:r>
              <a:rPr lang="it-IT" sz="1800" dirty="0" smtClean="0"/>
              <a:t>MAI: </a:t>
            </a:r>
            <a:endParaRPr lang="it-IT" sz="1800" dirty="0"/>
          </a:p>
          <a:p>
            <a:pPr lvl="1">
              <a:defRPr/>
            </a:pPr>
            <a:r>
              <a:rPr lang="it-IT" sz="1800" dirty="0"/>
              <a:t>Dysfonction vésicale SEP -&gt; nécessité </a:t>
            </a:r>
            <a:r>
              <a:rPr lang="it-IT" sz="1800" dirty="0" smtClean="0">
                <a:solidFill>
                  <a:schemeClr val="tx2">
                    <a:lumMod val="60000"/>
                    <a:lumOff val="40000"/>
                  </a:schemeClr>
                </a:solidFill>
              </a:rPr>
              <a:t>soins de sonde urinaire</a:t>
            </a:r>
            <a:endParaRPr lang="it-IT" sz="1800" dirty="0">
              <a:solidFill>
                <a:schemeClr val="tx2">
                  <a:lumMod val="60000"/>
                  <a:lumOff val="40000"/>
                </a:schemeClr>
              </a:solidFill>
            </a:endParaRPr>
          </a:p>
          <a:p>
            <a:pPr lvl="1">
              <a:defRPr/>
            </a:pPr>
            <a:r>
              <a:rPr lang="it-IT" sz="1800" dirty="0"/>
              <a:t>Ulcères cutanés </a:t>
            </a:r>
            <a:r>
              <a:rPr lang="it-IT" sz="1800" dirty="0" smtClean="0">
                <a:sym typeface="Wingdings" pitchFamily="2" charset="2"/>
              </a:rPr>
              <a:t></a:t>
            </a:r>
            <a:r>
              <a:rPr lang="it-IT" sz="1800" dirty="0" smtClean="0">
                <a:solidFill>
                  <a:schemeClr val="tx2">
                    <a:lumMod val="60000"/>
                    <a:lumOff val="40000"/>
                  </a:schemeClr>
                </a:solidFill>
                <a:sym typeface="Wingdings" pitchFamily="2" charset="2"/>
              </a:rPr>
              <a:t>soins de pansements </a:t>
            </a:r>
          </a:p>
          <a:p>
            <a:pPr lvl="1">
              <a:defRPr/>
            </a:pPr>
            <a:r>
              <a:rPr lang="it-IT" sz="1800" dirty="0" smtClean="0"/>
              <a:t>rétractions </a:t>
            </a:r>
            <a:r>
              <a:rPr lang="it-IT" sz="1800" dirty="0"/>
              <a:t>tendineuses </a:t>
            </a:r>
            <a:r>
              <a:rPr lang="it-IT" sz="1800" dirty="0" smtClean="0"/>
              <a:t>SSc</a:t>
            </a:r>
            <a:r>
              <a:rPr lang="it-IT" sz="1800" dirty="0" smtClean="0">
                <a:sym typeface="Wingdings" pitchFamily="2" charset="2"/>
              </a:rPr>
              <a:t></a:t>
            </a:r>
            <a:r>
              <a:rPr lang="it-IT" sz="1800" dirty="0" smtClean="0">
                <a:solidFill>
                  <a:schemeClr val="tx2">
                    <a:lumMod val="60000"/>
                    <a:lumOff val="40000"/>
                  </a:schemeClr>
                </a:solidFill>
                <a:sym typeface="Wingdings" pitchFamily="2" charset="2"/>
              </a:rPr>
              <a:t>aide dans les geste de la vie quotidienne </a:t>
            </a:r>
            <a:r>
              <a:rPr lang="it-IT" sz="1800" dirty="0" smtClean="0">
                <a:sym typeface="Wingdings" pitchFamily="2" charset="2"/>
              </a:rPr>
              <a:t>(prise des médicaments, aide à la toilette, au repas...)</a:t>
            </a:r>
            <a:endParaRPr lang="it-IT" sz="1800" dirty="0"/>
          </a:p>
          <a:p>
            <a:pPr lvl="1">
              <a:defRPr/>
            </a:pPr>
            <a:r>
              <a:rPr lang="it-IT" sz="1800" dirty="0" smtClean="0"/>
              <a:t>Surveillance clinique rapprochée (</a:t>
            </a:r>
            <a:r>
              <a:rPr lang="it-IT" sz="1800" dirty="0" smtClean="0">
                <a:solidFill>
                  <a:schemeClr val="tx2">
                    <a:lumMod val="60000"/>
                    <a:lumOff val="40000"/>
                  </a:schemeClr>
                </a:solidFill>
              </a:rPr>
              <a:t>TA, pouls, T°, diurèse, poids...) </a:t>
            </a:r>
            <a:r>
              <a:rPr lang="it-IT" sz="1800" dirty="0" smtClean="0"/>
              <a:t>lors de la mobilisation et du conditionnement : Sensibilité </a:t>
            </a:r>
            <a:r>
              <a:rPr lang="it-IT" sz="1800" dirty="0"/>
              <a:t>anormale à la fièvre et risque de poussée de la SEP si fièvre lors mobilisation ou </a:t>
            </a:r>
            <a:r>
              <a:rPr lang="it-IT" sz="1800" dirty="0" smtClean="0"/>
              <a:t>intensification,</a:t>
            </a:r>
            <a:r>
              <a:rPr lang="it-IT" sz="1800" dirty="0"/>
              <a:t> </a:t>
            </a:r>
            <a:r>
              <a:rPr lang="it-IT" sz="1800" dirty="0" smtClean="0"/>
              <a:t>Hypersensibilité au serum antilymphocytaire si </a:t>
            </a:r>
            <a:r>
              <a:rPr lang="it-IT" sz="1800" dirty="0"/>
              <a:t>alvéolite au cours </a:t>
            </a:r>
            <a:r>
              <a:rPr lang="it-IT" sz="1800" dirty="0" smtClean="0"/>
              <a:t>SSc...</a:t>
            </a:r>
            <a:endParaRPr lang="it-IT" sz="1800" dirty="0"/>
          </a:p>
          <a:p>
            <a:pPr lvl="1">
              <a:defRPr/>
            </a:pPr>
            <a:r>
              <a:rPr lang="it-IT" sz="1800" dirty="0" smtClean="0"/>
              <a:t>Nécessité </a:t>
            </a:r>
            <a:r>
              <a:rPr lang="it-IT" sz="1800" dirty="0"/>
              <a:t>d’un </a:t>
            </a:r>
            <a:r>
              <a:rPr lang="it-IT" sz="1800" dirty="0">
                <a:solidFill>
                  <a:schemeClr val="tx2">
                    <a:lumMod val="60000"/>
                    <a:lumOff val="40000"/>
                  </a:schemeClr>
                </a:solidFill>
              </a:rPr>
              <a:t>Catheter Veineux Central </a:t>
            </a:r>
            <a:r>
              <a:rPr lang="it-IT" sz="1800" dirty="0" smtClean="0">
                <a:solidFill>
                  <a:schemeClr val="tx2">
                    <a:lumMod val="60000"/>
                    <a:lumOff val="40000"/>
                  </a:schemeClr>
                </a:solidFill>
              </a:rPr>
              <a:t>au </a:t>
            </a:r>
            <a:r>
              <a:rPr lang="it-IT" sz="1800" dirty="0">
                <a:solidFill>
                  <a:schemeClr val="tx2">
                    <a:lumMod val="60000"/>
                    <a:lumOff val="40000"/>
                  </a:schemeClr>
                </a:solidFill>
              </a:rPr>
              <a:t>long cours </a:t>
            </a:r>
            <a:r>
              <a:rPr lang="it-IT" sz="1800" dirty="0"/>
              <a:t>pour la SSc car pas </a:t>
            </a:r>
            <a:r>
              <a:rPr lang="it-IT" sz="1800" dirty="0" smtClean="0"/>
              <a:t>d’abord veineux</a:t>
            </a:r>
          </a:p>
          <a:p>
            <a:pPr lvl="1">
              <a:defRPr/>
            </a:pPr>
            <a:r>
              <a:rPr lang="it-IT" sz="1800" dirty="0" smtClean="0"/>
              <a:t>Aggravation de la limitation motrice lors de la période de mobilisation et de conditionnement</a:t>
            </a:r>
            <a:r>
              <a:rPr lang="it-IT" sz="1800" dirty="0" smtClean="0">
                <a:solidFill>
                  <a:schemeClr val="tx2"/>
                </a:solidFill>
                <a:sym typeface="Wingdings" pitchFamily="2" charset="2"/>
              </a:rPr>
              <a:t>aide à la réhabilitation motrice en collaboration avec le kinésithérapeute</a:t>
            </a:r>
            <a:endParaRPr lang="it-IT" sz="1800" dirty="0" smtClean="0">
              <a:solidFill>
                <a:schemeClr val="tx2"/>
              </a:solidFill>
            </a:endParaRPr>
          </a:p>
        </p:txBody>
      </p:sp>
      <p:pic>
        <p:nvPicPr>
          <p:cNvPr id="3" name="Diapo 7 s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785920" y="6499920"/>
            <a:ext cx="358080" cy="358080"/>
          </a:xfrm>
          <a:prstGeom prst="rect">
            <a:avLst/>
          </a:prstGeom>
        </p:spPr>
      </p:pic>
    </p:spTree>
    <p:extLst>
      <p:ext uri="{BB962C8B-B14F-4D97-AF65-F5344CB8AC3E}">
        <p14:creationId xmlns:p14="http://schemas.microsoft.com/office/powerpoint/2010/main" val="1724323675"/>
      </p:ext>
    </p:extLst>
  </p:cSld>
  <p:clrMapOvr>
    <a:masterClrMapping/>
  </p:clrMapOvr>
  <p:transition spd="slow" advTm="7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2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5" cstate="print"/>
          <a:srcRect/>
          <a:stretch>
            <a:fillRect/>
          </a:stretch>
        </p:blipFill>
        <p:spPr bwMode="auto">
          <a:xfrm>
            <a:off x="1" y="765175"/>
            <a:ext cx="5292725" cy="4679950"/>
          </a:xfrm>
          <a:prstGeom prst="rect">
            <a:avLst/>
          </a:prstGeom>
          <a:noFill/>
          <a:ln w="12700">
            <a:noFill/>
            <a:miter lim="800000"/>
            <a:headEnd/>
            <a:tailEnd/>
          </a:ln>
        </p:spPr>
      </p:pic>
      <p:sp>
        <p:nvSpPr>
          <p:cNvPr id="3" name="Rectangle 2"/>
          <p:cNvSpPr/>
          <p:nvPr/>
        </p:nvSpPr>
        <p:spPr>
          <a:xfrm>
            <a:off x="4824413" y="44451"/>
            <a:ext cx="4319587" cy="646331"/>
          </a:xfrm>
          <a:prstGeom prst="rect">
            <a:avLst/>
          </a:prstGeom>
        </p:spPr>
        <p:txBody>
          <a:bodyPr wrap="square">
            <a:spAutoFit/>
          </a:bodyPr>
          <a:lstStyle/>
          <a:p>
            <a:pPr algn="ctr" eaLnBrk="0" hangingPunct="0">
              <a:defRPr/>
            </a:pPr>
            <a:r>
              <a:rPr lang="fr-FR" sz="1800" b="1" dirty="0">
                <a:solidFill>
                  <a:srgbClr val="FF0000"/>
                </a:solidFill>
                <a:effectLst>
                  <a:outerShdw blurRad="38100" dist="38100" dir="2700000" algn="tl">
                    <a:srgbClr val="000000">
                      <a:alpha val="43137"/>
                    </a:srgbClr>
                  </a:outerShdw>
                </a:effectLst>
                <a:latin typeface="Arial" pitchFamily="34" charset="0"/>
                <a:cs typeface="Arial" pitchFamily="34" charset="0"/>
              </a:rPr>
              <a:t>FIBROSE</a:t>
            </a:r>
            <a:endParaRPr lang="fr-FR" sz="1800" dirty="0">
              <a:solidFill>
                <a:srgbClr val="FF0000"/>
              </a:solidFill>
              <a:effectLst>
                <a:outerShdw blurRad="38100" dist="38100" dir="2700000" algn="tl">
                  <a:srgbClr val="000000">
                    <a:alpha val="43137"/>
                  </a:srgbClr>
                </a:outerShdw>
              </a:effectLst>
              <a:latin typeface="Arial" pitchFamily="34" charset="0"/>
              <a:cs typeface="Arial" pitchFamily="34" charset="0"/>
            </a:endParaRPr>
          </a:p>
          <a:p>
            <a:pPr algn="ctr" eaLnBrk="0" hangingPunct="0">
              <a:defRPr/>
            </a:pPr>
            <a:r>
              <a:rPr lang="fr-FR" sz="1800" dirty="0">
                <a:solidFill>
                  <a:srgbClr val="FF0000"/>
                </a:solidFill>
                <a:effectLst>
                  <a:outerShdw blurRad="38100" dist="38100" dir="2700000" algn="tl">
                    <a:srgbClr val="000000">
                      <a:alpha val="43137"/>
                    </a:srgbClr>
                  </a:outerShdw>
                </a:effectLst>
                <a:latin typeface="Arial" pitchFamily="34" charset="0"/>
                <a:cs typeface="Arial" pitchFamily="34" charset="0"/>
              </a:rPr>
              <a:t>Peau, </a:t>
            </a:r>
            <a:r>
              <a:rPr lang="fr-FR" dirty="0">
                <a:solidFill>
                  <a:srgbClr val="FF0000"/>
                </a:solidFill>
                <a:effectLst>
                  <a:outerShdw blurRad="38100" dist="38100" dir="2700000" algn="tl">
                    <a:srgbClr val="000000">
                      <a:alpha val="43137"/>
                    </a:srgbClr>
                  </a:outerShdw>
                </a:effectLst>
                <a:latin typeface="Arial" pitchFamily="34" charset="0"/>
                <a:cs typeface="Arial" pitchFamily="34" charset="0"/>
              </a:rPr>
              <a:t>poumons</a:t>
            </a:r>
            <a:r>
              <a:rPr lang="fr-FR" sz="1800" dirty="0">
                <a:solidFill>
                  <a:srgbClr val="FF0000"/>
                </a:solidFill>
                <a:effectLst>
                  <a:outerShdw blurRad="38100" dist="38100" dir="2700000" algn="tl">
                    <a:srgbClr val="000000">
                      <a:alpha val="43137"/>
                    </a:srgbClr>
                  </a:outerShdw>
                </a:effectLst>
                <a:latin typeface="Arial" pitchFamily="34" charset="0"/>
                <a:cs typeface="Arial" pitchFamily="34" charset="0"/>
              </a:rPr>
              <a:t>, cœur, appareil digestif</a:t>
            </a:r>
          </a:p>
        </p:txBody>
      </p:sp>
      <p:pic>
        <p:nvPicPr>
          <p:cNvPr id="11268" name="Picture 3"/>
          <p:cNvPicPr>
            <a:picLocks noChangeAspect="1" noChangeArrowheads="1"/>
          </p:cNvPicPr>
          <p:nvPr/>
        </p:nvPicPr>
        <p:blipFill>
          <a:blip r:embed="rId6" cstate="print"/>
          <a:srcRect/>
          <a:stretch>
            <a:fillRect/>
          </a:stretch>
        </p:blipFill>
        <p:spPr bwMode="auto">
          <a:xfrm>
            <a:off x="6150225" y="809654"/>
            <a:ext cx="2117108" cy="1280826"/>
          </a:xfrm>
          <a:prstGeom prst="rect">
            <a:avLst/>
          </a:prstGeom>
          <a:noFill/>
          <a:ln w="9525">
            <a:noFill/>
            <a:miter lim="800000"/>
            <a:headEnd/>
            <a:tailEnd/>
          </a:ln>
        </p:spPr>
      </p:pic>
      <p:pic>
        <p:nvPicPr>
          <p:cNvPr id="11269" name="Picture 4"/>
          <p:cNvPicPr>
            <a:picLocks noChangeAspect="1" noChangeArrowheads="1"/>
          </p:cNvPicPr>
          <p:nvPr/>
        </p:nvPicPr>
        <p:blipFill>
          <a:blip r:embed="rId7" cstate="print"/>
          <a:srcRect/>
          <a:stretch>
            <a:fillRect/>
          </a:stretch>
        </p:blipFill>
        <p:spPr bwMode="auto">
          <a:xfrm>
            <a:off x="6134556" y="2973637"/>
            <a:ext cx="2132776" cy="1257481"/>
          </a:xfrm>
          <a:prstGeom prst="rect">
            <a:avLst/>
          </a:prstGeom>
          <a:noFill/>
          <a:ln w="9525">
            <a:noFill/>
            <a:miter lim="800000"/>
            <a:headEnd/>
            <a:tailEnd/>
          </a:ln>
        </p:spPr>
      </p:pic>
      <p:pic>
        <p:nvPicPr>
          <p:cNvPr id="11270" name="Picture 5"/>
          <p:cNvPicPr>
            <a:picLocks noChangeAspect="1" noChangeArrowheads="1"/>
          </p:cNvPicPr>
          <p:nvPr/>
        </p:nvPicPr>
        <p:blipFill>
          <a:blip r:embed="rId8" cstate="print"/>
          <a:srcRect/>
          <a:stretch>
            <a:fillRect/>
          </a:stretch>
        </p:blipFill>
        <p:spPr bwMode="auto">
          <a:xfrm>
            <a:off x="6300788" y="5058116"/>
            <a:ext cx="2016125" cy="1008062"/>
          </a:xfrm>
          <a:prstGeom prst="rect">
            <a:avLst/>
          </a:prstGeom>
          <a:noFill/>
          <a:ln w="9525">
            <a:noFill/>
            <a:miter lim="800000"/>
            <a:headEnd/>
            <a:tailEnd/>
          </a:ln>
        </p:spPr>
      </p:pic>
      <p:sp>
        <p:nvSpPr>
          <p:cNvPr id="7" name="Rectangle 6"/>
          <p:cNvSpPr/>
          <p:nvPr/>
        </p:nvSpPr>
        <p:spPr>
          <a:xfrm>
            <a:off x="4829939" y="2207182"/>
            <a:ext cx="4572000" cy="646112"/>
          </a:xfrm>
          <a:prstGeom prst="rect">
            <a:avLst/>
          </a:prstGeom>
        </p:spPr>
        <p:txBody>
          <a:bodyPr>
            <a:spAutoFit/>
          </a:bodyPr>
          <a:lstStyle/>
          <a:p>
            <a:pPr algn="ctr" eaLnBrk="0" hangingPunct="0">
              <a:defRPr/>
            </a:pPr>
            <a:r>
              <a:rPr lang="fr-FR" sz="1800" b="1">
                <a:solidFill>
                  <a:srgbClr val="FF0000"/>
                </a:solidFill>
                <a:effectLst>
                  <a:outerShdw blurRad="38100" dist="38100" dir="2700000" algn="tl">
                    <a:srgbClr val="000000">
                      <a:alpha val="43137"/>
                    </a:srgbClr>
                  </a:outerShdw>
                </a:effectLst>
                <a:latin typeface="Arial" pitchFamily="34" charset="0"/>
                <a:cs typeface="Arial" pitchFamily="34" charset="0"/>
              </a:rPr>
              <a:t>REACTIVITE HYPERVASCULAIRE  </a:t>
            </a:r>
          </a:p>
          <a:p>
            <a:pPr algn="ctr" eaLnBrk="0" hangingPunct="0">
              <a:defRPr/>
            </a:pPr>
            <a:r>
              <a:rPr lang="fr-FR" sz="1800">
                <a:solidFill>
                  <a:srgbClr val="FF0000"/>
                </a:solidFill>
                <a:effectLst>
                  <a:outerShdw blurRad="38100" dist="38100" dir="2700000" algn="tl">
                    <a:srgbClr val="000000">
                      <a:alpha val="43137"/>
                    </a:srgbClr>
                  </a:outerShdw>
                </a:effectLst>
                <a:latin typeface="Arial" pitchFamily="34" charset="0"/>
                <a:cs typeface="Arial" pitchFamily="34" charset="0"/>
              </a:rPr>
              <a:t>Raynaud, crise rénale, HTA</a:t>
            </a:r>
          </a:p>
        </p:txBody>
      </p:sp>
      <p:sp>
        <p:nvSpPr>
          <p:cNvPr id="8" name="Rectangle 7"/>
          <p:cNvSpPr/>
          <p:nvPr/>
        </p:nvSpPr>
        <p:spPr>
          <a:xfrm>
            <a:off x="4801304" y="4324000"/>
            <a:ext cx="4572000" cy="646112"/>
          </a:xfrm>
          <a:prstGeom prst="rect">
            <a:avLst/>
          </a:prstGeom>
        </p:spPr>
        <p:txBody>
          <a:bodyPr>
            <a:spAutoFit/>
          </a:bodyPr>
          <a:lstStyle/>
          <a:p>
            <a:pPr algn="ctr" eaLnBrk="0" hangingPunct="0">
              <a:defRPr/>
            </a:pPr>
            <a:r>
              <a:rPr lang="fr-FR" sz="1800" b="1">
                <a:solidFill>
                  <a:srgbClr val="FF0000"/>
                </a:solidFill>
                <a:effectLst>
                  <a:outerShdw blurRad="38100" dist="38100" dir="2700000" algn="tl">
                    <a:srgbClr val="000000">
                      <a:alpha val="43137"/>
                    </a:srgbClr>
                  </a:outerShdw>
                </a:effectLst>
                <a:latin typeface="Arial" pitchFamily="34" charset="0"/>
                <a:cs typeface="Arial" pitchFamily="34" charset="0"/>
              </a:rPr>
              <a:t>Auto-anticorps</a:t>
            </a:r>
          </a:p>
          <a:p>
            <a:pPr algn="ctr" eaLnBrk="0" hangingPunct="0">
              <a:defRPr/>
            </a:pPr>
            <a:r>
              <a:rPr lang="fr-FR" sz="1800">
                <a:solidFill>
                  <a:srgbClr val="FF0000"/>
                </a:solidFill>
                <a:effectLst>
                  <a:outerShdw blurRad="38100" dist="38100" dir="2700000" algn="tl">
                    <a:srgbClr val="000000">
                      <a:alpha val="43137"/>
                    </a:srgbClr>
                  </a:outerShdw>
                </a:effectLst>
                <a:latin typeface="Arial" pitchFamily="34" charset="0"/>
                <a:cs typeface="Arial" pitchFamily="34" charset="0"/>
              </a:rPr>
              <a:t>Anti </a:t>
            </a:r>
            <a:r>
              <a:rPr lang="fr-FR" sz="1800" err="1">
                <a:solidFill>
                  <a:srgbClr val="FF0000"/>
                </a:solidFill>
                <a:effectLst>
                  <a:outerShdw blurRad="38100" dist="38100" dir="2700000" algn="tl">
                    <a:srgbClr val="000000">
                      <a:alpha val="43137"/>
                    </a:srgbClr>
                  </a:outerShdw>
                </a:effectLst>
                <a:latin typeface="Arial" pitchFamily="34" charset="0"/>
                <a:cs typeface="Arial" pitchFamily="34" charset="0"/>
              </a:rPr>
              <a:t>Scl</a:t>
            </a:r>
            <a:r>
              <a:rPr lang="fr-FR" sz="1800">
                <a:solidFill>
                  <a:srgbClr val="FF0000"/>
                </a:solidFill>
                <a:effectLst>
                  <a:outerShdw blurRad="38100" dist="38100" dir="2700000" algn="tl">
                    <a:srgbClr val="000000">
                      <a:alpha val="43137"/>
                    </a:srgbClr>
                  </a:outerShdw>
                </a:effectLst>
                <a:latin typeface="Arial" pitchFamily="34" charset="0"/>
                <a:cs typeface="Arial" pitchFamily="34" charset="0"/>
              </a:rPr>
              <a:t>, Anti </a:t>
            </a:r>
            <a:r>
              <a:rPr lang="fr-FR" sz="1800" err="1">
                <a:solidFill>
                  <a:srgbClr val="FF0000"/>
                </a:solidFill>
                <a:effectLst>
                  <a:outerShdw blurRad="38100" dist="38100" dir="2700000" algn="tl">
                    <a:srgbClr val="000000">
                      <a:alpha val="43137"/>
                    </a:srgbClr>
                  </a:outerShdw>
                </a:effectLst>
                <a:latin typeface="Arial" pitchFamily="34" charset="0"/>
                <a:cs typeface="Arial" pitchFamily="34" charset="0"/>
              </a:rPr>
              <a:t>centromeres</a:t>
            </a:r>
            <a:r>
              <a:rPr lang="fr-FR" sz="1800">
                <a:solidFill>
                  <a:srgbClr val="FF0000"/>
                </a:solidFill>
                <a:effectLst>
                  <a:outerShdw blurRad="38100" dist="38100" dir="2700000" algn="tl">
                    <a:srgbClr val="000000">
                      <a:alpha val="43137"/>
                    </a:srgbClr>
                  </a:outerShdw>
                </a:effectLst>
                <a:latin typeface="Arial" pitchFamily="34" charset="0"/>
                <a:cs typeface="Arial" pitchFamily="34" charset="0"/>
              </a:rPr>
              <a:t>, Anti </a:t>
            </a:r>
            <a:r>
              <a:rPr lang="fr-FR" sz="1800" err="1">
                <a:solidFill>
                  <a:srgbClr val="FF0000"/>
                </a:solidFill>
                <a:effectLst>
                  <a:outerShdw blurRad="38100" dist="38100" dir="2700000" algn="tl">
                    <a:srgbClr val="000000">
                      <a:alpha val="43137"/>
                    </a:srgbClr>
                  </a:outerShdw>
                </a:effectLst>
                <a:latin typeface="Arial" pitchFamily="34" charset="0"/>
                <a:cs typeface="Arial" pitchFamily="34" charset="0"/>
              </a:rPr>
              <a:t>RNPo</a:t>
            </a:r>
            <a:r>
              <a:rPr lang="fr-FR" sz="1800">
                <a:solidFill>
                  <a:srgbClr val="FF0000"/>
                </a:solidFill>
                <a:effectLst>
                  <a:outerShdw blurRad="38100" dist="38100" dir="2700000" algn="tl">
                    <a:srgbClr val="000000">
                      <a:alpha val="43137"/>
                    </a:srgbClr>
                  </a:outerShdw>
                </a:effectLst>
                <a:latin typeface="Arial" pitchFamily="34" charset="0"/>
                <a:cs typeface="Arial" pitchFamily="34" charset="0"/>
              </a:rPr>
              <a:t> III</a:t>
            </a:r>
          </a:p>
        </p:txBody>
      </p:sp>
      <p:sp>
        <p:nvSpPr>
          <p:cNvPr id="11273" name="Rectangle 8"/>
          <p:cNvSpPr>
            <a:spLocks noChangeArrowheads="1"/>
          </p:cNvSpPr>
          <p:nvPr/>
        </p:nvSpPr>
        <p:spPr bwMode="auto">
          <a:xfrm>
            <a:off x="35496" y="6331223"/>
            <a:ext cx="3168650" cy="338137"/>
          </a:xfrm>
          <a:prstGeom prst="rect">
            <a:avLst/>
          </a:prstGeom>
          <a:noFill/>
          <a:ln w="9525">
            <a:noFill/>
            <a:miter lim="800000"/>
            <a:headEnd/>
            <a:tailEnd/>
          </a:ln>
        </p:spPr>
        <p:txBody>
          <a:bodyPr>
            <a:spAutoFit/>
          </a:bodyPr>
          <a:lstStyle/>
          <a:p>
            <a:r>
              <a:rPr lang="en-US" sz="1600" i="1"/>
              <a:t>Denton CP  Trends </a:t>
            </a:r>
            <a:r>
              <a:rPr lang="en-US" sz="1600" i="1" err="1"/>
              <a:t>Immunol</a:t>
            </a:r>
            <a:r>
              <a:rPr lang="en-US" sz="1600" i="1"/>
              <a:t> 2005</a:t>
            </a:r>
            <a:endParaRPr lang="fr-FR"/>
          </a:p>
        </p:txBody>
      </p:sp>
      <p:sp>
        <p:nvSpPr>
          <p:cNvPr id="11275" name="Rectangle 10"/>
          <p:cNvSpPr>
            <a:spLocks noChangeArrowheads="1"/>
          </p:cNvSpPr>
          <p:nvPr/>
        </p:nvSpPr>
        <p:spPr bwMode="auto">
          <a:xfrm>
            <a:off x="3919547" y="6114782"/>
            <a:ext cx="2812693" cy="338554"/>
          </a:xfrm>
          <a:prstGeom prst="rect">
            <a:avLst/>
          </a:prstGeom>
          <a:noFill/>
          <a:ln w="9525">
            <a:noFill/>
            <a:miter lim="800000"/>
            <a:headEnd/>
            <a:tailEnd/>
          </a:ln>
        </p:spPr>
        <p:txBody>
          <a:bodyPr wrap="none">
            <a:spAutoFit/>
          </a:bodyPr>
          <a:lstStyle/>
          <a:p>
            <a:r>
              <a:rPr lang="pt-BR" sz="1600" i="1" dirty="0"/>
              <a:t>Herrick A &amp; Cutolo M A&amp;R 2010</a:t>
            </a:r>
            <a:endParaRPr lang="fr-FR" sz="1600" i="1" dirty="0"/>
          </a:p>
        </p:txBody>
      </p:sp>
      <p:sp>
        <p:nvSpPr>
          <p:cNvPr id="12" name="Rectangle 11"/>
          <p:cNvSpPr/>
          <p:nvPr/>
        </p:nvSpPr>
        <p:spPr>
          <a:xfrm>
            <a:off x="-36512" y="44450"/>
            <a:ext cx="5329238" cy="769938"/>
          </a:xfrm>
          <a:prstGeom prst="rect">
            <a:avLst/>
          </a:prstGeom>
        </p:spPr>
        <p:txBody>
          <a:bodyPr>
            <a:spAutoFit/>
          </a:bodyPr>
          <a:lstStyle/>
          <a:p>
            <a:pPr>
              <a:defRPr/>
            </a:pPr>
            <a:r>
              <a:rPr lang="fr-FR" sz="2800" b="1" dirty="0">
                <a:solidFill>
                  <a:srgbClr val="336699"/>
                </a:solidFill>
                <a:effectLst>
                  <a:outerShdw blurRad="38100" dist="38100" dir="2700000" algn="tl">
                    <a:srgbClr val="000000">
                      <a:alpha val="43137"/>
                    </a:srgbClr>
                  </a:outerShdw>
                </a:effectLst>
              </a:rPr>
              <a:t>1-  Sclérodermie Systémique</a:t>
            </a:r>
          </a:p>
          <a:p>
            <a:pPr>
              <a:defRPr/>
            </a:pPr>
            <a:endParaRPr lang="fr-FR" sz="1600" b="1" dirty="0">
              <a:solidFill>
                <a:srgbClr val="336699"/>
              </a:solidFill>
              <a:effectLst>
                <a:outerShdw blurRad="38100" dist="38100" dir="2700000" algn="tl">
                  <a:srgbClr val="000000">
                    <a:alpha val="43137"/>
                  </a:srgbClr>
                </a:outerShdw>
              </a:effectLst>
            </a:endParaRPr>
          </a:p>
        </p:txBody>
      </p:sp>
      <p:pic>
        <p:nvPicPr>
          <p:cNvPr id="2" name="Diapo 8 s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8785920" y="6499920"/>
            <a:ext cx="358080" cy="358080"/>
          </a:xfrm>
          <a:prstGeom prst="rect">
            <a:avLst/>
          </a:prstGeom>
        </p:spPr>
      </p:pic>
    </p:spTree>
    <p:extLst>
      <p:ext uri="{BB962C8B-B14F-4D97-AF65-F5344CB8AC3E}">
        <p14:creationId xmlns:p14="http://schemas.microsoft.com/office/powerpoint/2010/main" val="1381398433"/>
      </p:ext>
    </p:extLst>
  </p:cSld>
  <p:clrMapOvr>
    <a:masterClrMapping/>
  </p:clrMapOvr>
  <mc:AlternateContent xmlns:mc="http://schemas.openxmlformats.org/markup-compatibility/2006" xmlns:p14="http://schemas.microsoft.com/office/powerpoint/2010/main">
    <mc:Choice Requires="p14">
      <p:transition spd="slow" p14:dur="2000" advTm="78000"/>
    </mc:Choice>
    <mc:Fallback xmlns="">
      <p:transition spd="slow" advTm="7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777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9245" name="Group 77"/>
          <p:cNvGraphicFramePr>
            <a:graphicFrameLocks noGrp="1"/>
          </p:cNvGraphicFramePr>
          <p:nvPr>
            <p:ph idx="1"/>
            <p:extLst>
              <p:ext uri="{D42A27DB-BD31-4B8C-83A1-F6EECF244321}">
                <p14:modId xmlns:p14="http://schemas.microsoft.com/office/powerpoint/2010/main" val="3641275222"/>
              </p:ext>
            </p:extLst>
          </p:nvPr>
        </p:nvGraphicFramePr>
        <p:xfrm>
          <a:off x="179512" y="476672"/>
          <a:ext cx="8856983" cy="6344482"/>
        </p:xfrm>
        <a:graphic>
          <a:graphicData uri="http://schemas.openxmlformats.org/drawingml/2006/table">
            <a:tbl>
              <a:tblPr/>
              <a:tblGrid>
                <a:gridCol w="1872208">
                  <a:extLst>
                    <a:ext uri="{9D8B030D-6E8A-4147-A177-3AD203B41FA5}">
                      <a16:colId xmlns:a16="http://schemas.microsoft.com/office/drawing/2014/main" xmlns="" val="20000"/>
                    </a:ext>
                  </a:extLst>
                </a:gridCol>
                <a:gridCol w="3960440">
                  <a:extLst>
                    <a:ext uri="{9D8B030D-6E8A-4147-A177-3AD203B41FA5}">
                      <a16:colId xmlns:a16="http://schemas.microsoft.com/office/drawing/2014/main" xmlns="" val="20001"/>
                    </a:ext>
                  </a:extLst>
                </a:gridCol>
                <a:gridCol w="3024335">
                  <a:extLst>
                    <a:ext uri="{9D8B030D-6E8A-4147-A177-3AD203B41FA5}">
                      <a16:colId xmlns:a16="http://schemas.microsoft.com/office/drawing/2014/main" xmlns="" val="20002"/>
                    </a:ext>
                  </a:extLst>
                </a:gridCol>
              </a:tblGrid>
              <a:tr h="366717">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400" b="1" i="0" u="none" strike="noStrike" cap="none" normalizeH="0" baseline="0" dirty="0">
                          <a:ln>
                            <a:noFill/>
                          </a:ln>
                          <a:solidFill>
                            <a:schemeClr val="tx1"/>
                          </a:solidFill>
                          <a:effectLst/>
                          <a:latin typeface="Times New Roman" panose="02020603050405020304" pitchFamily="18" charset="0"/>
                        </a:rPr>
                        <a:t>ORGANES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B230"/>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400" b="1" i="0" u="none" strike="noStrike" cap="none" normalizeH="0" baseline="0" dirty="0">
                          <a:ln>
                            <a:noFill/>
                          </a:ln>
                          <a:solidFill>
                            <a:schemeClr val="tx1"/>
                          </a:solidFill>
                          <a:effectLst/>
                          <a:latin typeface="Times New Roman" panose="02020603050405020304" pitchFamily="18" charset="0"/>
                        </a:rPr>
                        <a:t>ATTEINTES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B230"/>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400" b="1" i="0" u="none" strike="noStrike" cap="none" normalizeH="0" baseline="0" dirty="0">
                          <a:ln>
                            <a:noFill/>
                          </a:ln>
                          <a:solidFill>
                            <a:schemeClr val="tx1"/>
                          </a:solidFill>
                          <a:effectLst/>
                          <a:latin typeface="Times New Roman" panose="02020603050405020304" pitchFamily="18" charset="0"/>
                        </a:rPr>
                        <a:t>EXAMENS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B230"/>
                    </a:solidFill>
                  </a:tcPr>
                </a:tc>
                <a:extLst>
                  <a:ext uri="{0D108BD9-81ED-4DB2-BD59-A6C34878D82A}">
                    <a16:rowId xmlns:a16="http://schemas.microsoft.com/office/drawing/2014/main" xmlns="" val="10000"/>
                  </a:ext>
                </a:extLst>
              </a:tr>
              <a:tr h="366717">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800" b="1" i="0" u="none" strike="noStrike" cap="none" normalizeH="0" baseline="0">
                          <a:ln>
                            <a:noFill/>
                          </a:ln>
                          <a:solidFill>
                            <a:schemeClr val="tx1"/>
                          </a:solidFill>
                          <a:effectLst/>
                          <a:latin typeface="Times New Roman" panose="02020603050405020304" pitchFamily="18" charset="0"/>
                        </a:rPr>
                        <a:t>Peau</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fr-FR" sz="1600"/>
                        <a:t>Sclérose  cutanée, Télangiectasies, </a:t>
                      </a:r>
                      <a:r>
                        <a:rPr lang="fr-FR" sz="1600" err="1"/>
                        <a:t>Calcinoses</a:t>
                      </a:r>
                      <a:r>
                        <a:rPr lang="fr-FR" sz="1600"/>
                        <a:t> sous-cutanées, ulcères/nécroses digitales</a:t>
                      </a:r>
                      <a:endParaRPr kumimoji="0" lang="fr-FR" sz="1600" b="1"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600" b="1" i="0" u="none" strike="noStrike" cap="none" normalizeH="0" baseline="0">
                          <a:ln>
                            <a:noFill/>
                          </a:ln>
                          <a:solidFill>
                            <a:schemeClr val="tx1"/>
                          </a:solidFill>
                          <a:effectLst/>
                          <a:latin typeface="Times New Roman" panose="02020603050405020304" pitchFamily="18" charset="0"/>
                        </a:rPr>
                        <a:t>Score de </a:t>
                      </a:r>
                      <a:r>
                        <a:rPr kumimoji="0" lang="fr-FR" sz="1600" b="1" i="0" u="none" strike="noStrike" cap="none" normalizeH="0" baseline="0" err="1">
                          <a:ln>
                            <a:noFill/>
                          </a:ln>
                          <a:solidFill>
                            <a:schemeClr val="tx1"/>
                          </a:solidFill>
                          <a:effectLst/>
                          <a:latin typeface="Times New Roman" panose="02020603050405020304" pitchFamily="18" charset="0"/>
                        </a:rPr>
                        <a:t>Rodnan</a:t>
                      </a:r>
                      <a:r>
                        <a:rPr kumimoji="0" lang="fr-FR" sz="1600" b="1" i="0" u="none" strike="noStrike" cap="none" normalizeH="0" baseline="0">
                          <a:ln>
                            <a:noFill/>
                          </a:ln>
                          <a:solidFill>
                            <a:schemeClr val="tx1"/>
                          </a:solidFill>
                          <a:effectLst/>
                          <a:latin typeface="Times New Roman" panose="02020603050405020304" pitchFamily="18" charset="0"/>
                        </a:rPr>
                        <a:t> modifié (++) </a:t>
                      </a:r>
                      <a:r>
                        <a:rPr kumimoji="0" lang="fr-FR" sz="1600" b="0" i="0" u="none" strike="noStrike" cap="none" normalizeH="0" baseline="0">
                          <a:ln>
                            <a:noFill/>
                          </a:ln>
                          <a:solidFill>
                            <a:schemeClr val="tx1"/>
                          </a:solidFill>
                          <a:effectLst/>
                          <a:latin typeface="Times New Roman" panose="02020603050405020304" pitchFamily="18" charset="0"/>
                        </a:rPr>
                        <a:t>Capillaroscopie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919969">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800" b="1" i="0" u="none" strike="noStrike" cap="none" normalizeH="0" baseline="0">
                          <a:ln>
                            <a:noFill/>
                          </a:ln>
                          <a:solidFill>
                            <a:schemeClr val="tx1"/>
                          </a:solidFill>
                          <a:effectLst/>
                          <a:latin typeface="Times New Roman" panose="02020603050405020304" pitchFamily="18" charset="0"/>
                        </a:rPr>
                        <a:t>Tube digestif</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EA8"/>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600" b="0" i="0" u="none" strike="noStrike" cap="none" normalizeH="0" baseline="0" dirty="0">
                          <a:ln>
                            <a:noFill/>
                          </a:ln>
                          <a:solidFill>
                            <a:schemeClr val="tx1"/>
                          </a:solidFill>
                          <a:effectLst/>
                          <a:latin typeface="Times New Roman" panose="02020603050405020304" pitchFamily="18" charset="0"/>
                        </a:rPr>
                        <a:t>Reflux </a:t>
                      </a:r>
                      <a:r>
                        <a:rPr kumimoji="0" lang="fr-FR" sz="1600" b="0" i="0" u="none" strike="noStrike" cap="none" normalizeH="0" baseline="0" dirty="0" smtClean="0">
                          <a:ln>
                            <a:noFill/>
                          </a:ln>
                          <a:solidFill>
                            <a:schemeClr val="tx1"/>
                          </a:solidFill>
                          <a:effectLst/>
                          <a:latin typeface="Times New Roman" panose="02020603050405020304" pitchFamily="18" charset="0"/>
                        </a:rPr>
                        <a:t>gastroœsophagien, constipation/diarrhée</a:t>
                      </a:r>
                      <a:r>
                        <a:rPr kumimoji="0" lang="fr-FR" sz="1600" b="0" i="0" u="none" strike="noStrike" cap="none" normalizeH="0" baseline="0" dirty="0">
                          <a:ln>
                            <a:noFill/>
                          </a:ln>
                          <a:solidFill>
                            <a:schemeClr val="tx1"/>
                          </a:solidFill>
                          <a:effectLst/>
                          <a:latin typeface="Times New Roman" panose="02020603050405020304" pitchFamily="18" charset="0"/>
                        </a:rPr>
                        <a:t>, incontinence fécale, malabsorption, dénutrition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EA8"/>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600" b="0" i="0" u="none" strike="noStrike" cap="none" normalizeH="0" baseline="0" dirty="0">
                          <a:ln>
                            <a:noFill/>
                          </a:ln>
                          <a:solidFill>
                            <a:schemeClr val="tx1"/>
                          </a:solidFill>
                          <a:effectLst/>
                          <a:latin typeface="Times New Roman" panose="02020603050405020304" pitchFamily="18" charset="0"/>
                        </a:rPr>
                        <a:t>Endoscopie, Taux Hémoglobine,, ferritine,   électrophorèse des protides (Albumine, </a:t>
                      </a:r>
                      <a:r>
                        <a:rPr kumimoji="0" lang="fr-FR" sz="1600" b="0" i="0" u="none" strike="noStrike" cap="none" normalizeH="0" baseline="0" dirty="0" err="1">
                          <a:ln>
                            <a:noFill/>
                          </a:ln>
                          <a:solidFill>
                            <a:schemeClr val="tx1"/>
                          </a:solidFill>
                          <a:effectLst/>
                          <a:latin typeface="Times New Roman" panose="02020603050405020304" pitchFamily="18" charset="0"/>
                        </a:rPr>
                        <a:t>préalbumine</a:t>
                      </a:r>
                      <a:r>
                        <a:rPr kumimoji="0" lang="fr-FR" sz="1600" b="0" i="0" u="none" strike="noStrike" cap="none" normalizeH="0" baseline="0" dirty="0">
                          <a:ln>
                            <a:noFill/>
                          </a:ln>
                          <a:solidFill>
                            <a:schemeClr val="tx1"/>
                          </a:solidFill>
                          <a:effectLst/>
                          <a:latin typeface="Times New Roman" panose="02020603050405020304" pitchFamily="18"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EA8"/>
                    </a:solidFill>
                  </a:tcPr>
                </a:tc>
                <a:extLst>
                  <a:ext uri="{0D108BD9-81ED-4DB2-BD59-A6C34878D82A}">
                    <a16:rowId xmlns:a16="http://schemas.microsoft.com/office/drawing/2014/main" xmlns="" val="10002"/>
                  </a:ext>
                </a:extLst>
              </a:tr>
              <a:tr h="880122">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800" b="1" i="0" u="none" strike="noStrike" cap="none" normalizeH="0" baseline="0">
                          <a:ln>
                            <a:noFill/>
                          </a:ln>
                          <a:solidFill>
                            <a:schemeClr val="tx1"/>
                          </a:solidFill>
                          <a:effectLst/>
                          <a:latin typeface="Times New Roman" panose="02020603050405020304" pitchFamily="18" charset="0"/>
                        </a:rPr>
                        <a:t>Poumons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600" b="0" i="0" u="none" strike="noStrike" cap="none" normalizeH="0" baseline="0" dirty="0">
                          <a:ln>
                            <a:noFill/>
                          </a:ln>
                          <a:solidFill>
                            <a:schemeClr val="tx1"/>
                          </a:solidFill>
                          <a:effectLst/>
                          <a:latin typeface="Times New Roman" panose="02020603050405020304" pitchFamily="18" charset="0"/>
                        </a:rPr>
                        <a:t>Fibrose interstitielle, Bronchiolite, épanchement pleural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600" b="0" i="0" u="none" strike="noStrike" cap="none" normalizeH="0" baseline="0" dirty="0">
                          <a:ln>
                            <a:noFill/>
                          </a:ln>
                          <a:solidFill>
                            <a:schemeClr val="tx1"/>
                          </a:solidFill>
                          <a:effectLst/>
                          <a:latin typeface="Times New Roman" panose="02020603050405020304" pitchFamily="18" charset="0"/>
                        </a:rPr>
                        <a:t>Radiographie, Epreuves fonctionnelles, Test de marche, gaz du sang,   Scanner thoracique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xmlns="" val="10003"/>
                  </a:ext>
                </a:extLst>
              </a:tr>
              <a:tr h="62342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800" b="1" i="0" u="none" strike="noStrike" cap="none" normalizeH="0" baseline="0">
                          <a:ln>
                            <a:noFill/>
                          </a:ln>
                          <a:solidFill>
                            <a:schemeClr val="tx1"/>
                          </a:solidFill>
                          <a:effectLst/>
                          <a:latin typeface="Times New Roman" panose="02020603050405020304" pitchFamily="18" charset="0"/>
                        </a:rPr>
                        <a:t>Vaisseaux pulmonaires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600" b="0" i="0" u="none" strike="noStrike" cap="none" normalizeH="0" baseline="0">
                          <a:ln>
                            <a:noFill/>
                          </a:ln>
                          <a:solidFill>
                            <a:schemeClr val="tx1"/>
                          </a:solidFill>
                          <a:effectLst/>
                          <a:latin typeface="Times New Roman" panose="02020603050405020304" pitchFamily="18" charset="0"/>
                        </a:rPr>
                        <a:t>Hypertension artérielle pulmonaire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600" b="0" i="0" u="none" strike="noStrike" cap="none" normalizeH="0" baseline="0">
                          <a:ln>
                            <a:noFill/>
                          </a:ln>
                          <a:solidFill>
                            <a:schemeClr val="tx1"/>
                          </a:solidFill>
                          <a:effectLst/>
                          <a:latin typeface="Times New Roman" panose="02020603050405020304" pitchFamily="18" charset="0"/>
                        </a:rPr>
                        <a:t>Echocardiographie  (mesure PAP, flux tricuspide, FEVG) </a:t>
                      </a:r>
                      <a:r>
                        <a:rPr kumimoji="0" lang="fr-FR" sz="1600" b="0" i="0" u="none" strike="noStrike" cap="none" normalizeH="0" baseline="0" err="1">
                          <a:ln>
                            <a:noFill/>
                          </a:ln>
                          <a:solidFill>
                            <a:schemeClr val="tx1"/>
                          </a:solidFill>
                          <a:effectLst/>
                          <a:latin typeface="Times New Roman" panose="02020603050405020304" pitchFamily="18" charset="0"/>
                        </a:rPr>
                        <a:t>cathéterisme</a:t>
                      </a:r>
                      <a:r>
                        <a:rPr kumimoji="0" lang="fr-FR" sz="1600" b="0" i="0" u="none" strike="noStrike" cap="none" normalizeH="0" baseline="0">
                          <a:ln>
                            <a:noFill/>
                          </a:ln>
                          <a:solidFill>
                            <a:schemeClr val="tx1"/>
                          </a:solidFill>
                          <a:effectLst/>
                          <a:latin typeface="Times New Roman" panose="02020603050405020304" pitchFamily="18" charset="0"/>
                        </a:rPr>
                        <a:t> droit, IRM cardiaque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xmlns="" val="10004"/>
                  </a:ext>
                </a:extLst>
              </a:tr>
              <a:tr h="62342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800" b="1" i="0" u="none" strike="noStrike" cap="none" normalizeH="0" baseline="0">
                          <a:ln>
                            <a:noFill/>
                          </a:ln>
                          <a:solidFill>
                            <a:schemeClr val="tx1"/>
                          </a:solidFill>
                          <a:effectLst/>
                          <a:latin typeface="Times New Roman" panose="02020603050405020304" pitchFamily="18" charset="0"/>
                        </a:rPr>
                        <a:t>Cœur / vaisseaux périphériques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C6BB"/>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600" b="0" i="0" u="none" strike="noStrike" cap="none" normalizeH="0" baseline="0">
                          <a:ln>
                            <a:noFill/>
                          </a:ln>
                          <a:solidFill>
                            <a:schemeClr val="tx1"/>
                          </a:solidFill>
                          <a:effectLst/>
                          <a:latin typeface="Times New Roman" panose="02020603050405020304" pitchFamily="18" charset="0"/>
                        </a:rPr>
                        <a:t>Phénomène de Raynaud, ischémie/lésions nécrose/ fibrose myocardiques, troubles conduction /rythme,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C6BB"/>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600" b="0" i="0" u="none" strike="noStrike" cap="none" normalizeH="0" baseline="0">
                          <a:ln>
                            <a:noFill/>
                          </a:ln>
                          <a:solidFill>
                            <a:schemeClr val="tx1"/>
                          </a:solidFill>
                          <a:effectLst/>
                          <a:latin typeface="Times New Roman" panose="02020603050405020304" pitchFamily="18" charset="0"/>
                        </a:rPr>
                        <a:t>ECG, Holter ECG des 24h, échocardiographie, IRM cardiaque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C6BB"/>
                    </a:solidFill>
                  </a:tcPr>
                </a:tc>
                <a:extLst>
                  <a:ext uri="{0D108BD9-81ED-4DB2-BD59-A6C34878D82A}">
                    <a16:rowId xmlns:a16="http://schemas.microsoft.com/office/drawing/2014/main" xmlns="" val="10005"/>
                  </a:ext>
                </a:extLst>
              </a:tr>
              <a:tr h="557282">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800" b="1" i="0" u="none" strike="noStrike" cap="none" normalizeH="0" baseline="0">
                          <a:ln>
                            <a:noFill/>
                          </a:ln>
                          <a:solidFill>
                            <a:schemeClr val="tx1"/>
                          </a:solidFill>
                          <a:effectLst/>
                          <a:latin typeface="Times New Roman" panose="02020603050405020304" pitchFamily="18" charset="0"/>
                        </a:rPr>
                        <a:t>Appareil Urogénital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FAA4"/>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600" b="0" i="0" u="none" strike="noStrike" cap="none" normalizeH="0" baseline="0">
                          <a:ln>
                            <a:noFill/>
                          </a:ln>
                          <a:solidFill>
                            <a:schemeClr val="tx1"/>
                          </a:solidFill>
                          <a:effectLst/>
                          <a:latin typeface="Times New Roman" panose="02020603050405020304" pitchFamily="18" charset="0"/>
                        </a:rPr>
                        <a:t>Hypertension, crises rénales, incontinence urinaire, impuissance (Homme)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FAA4"/>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600" b="0" i="0" u="none" strike="noStrike" cap="none" normalizeH="0" baseline="0">
                          <a:ln>
                            <a:noFill/>
                          </a:ln>
                          <a:solidFill>
                            <a:schemeClr val="tx1"/>
                          </a:solidFill>
                          <a:effectLst/>
                          <a:latin typeface="Times New Roman" panose="02020603050405020304" pitchFamily="18" charset="0"/>
                        </a:rPr>
                        <a:t>PA+ pouls, Créatininémie, ECBU, protéinurie des 24h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FAA4"/>
                    </a:solidFill>
                  </a:tcPr>
                </a:tc>
                <a:extLst>
                  <a:ext uri="{0D108BD9-81ED-4DB2-BD59-A6C34878D82A}">
                    <a16:rowId xmlns:a16="http://schemas.microsoft.com/office/drawing/2014/main" xmlns="" val="10006"/>
                  </a:ext>
                </a:extLst>
              </a:tr>
              <a:tr h="366717">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800" b="1" i="0" u="none" strike="noStrike" cap="none" normalizeH="0" baseline="0">
                          <a:ln>
                            <a:noFill/>
                          </a:ln>
                          <a:solidFill>
                            <a:schemeClr val="tx1"/>
                          </a:solidFill>
                          <a:effectLst/>
                          <a:latin typeface="Times New Roman" panose="02020603050405020304" pitchFamily="18" charset="0"/>
                        </a:rPr>
                        <a:t>Neurologique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600" b="0" i="0" u="none" strike="noStrike" cap="none" normalizeH="0" baseline="0">
                          <a:ln>
                            <a:noFill/>
                          </a:ln>
                          <a:solidFill>
                            <a:schemeClr val="tx1"/>
                          </a:solidFill>
                          <a:effectLst/>
                          <a:latin typeface="Times New Roman" panose="02020603050405020304" pitchFamily="18" charset="0"/>
                        </a:rPr>
                        <a:t>Anxiété dépression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fr-FR" sz="1600" b="0" i="0" u="none" strike="noStrike" cap="none" normalizeH="0" baseline="0">
                          <a:ln>
                            <a:noFill/>
                          </a:ln>
                          <a:solidFill>
                            <a:schemeClr val="tx1"/>
                          </a:solidFill>
                          <a:effectLst/>
                          <a:latin typeface="Times New Roman" panose="02020603050405020304" pitchFamily="18" charset="0"/>
                        </a:rPr>
                        <a:t>Statut Mental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extLst>
                  <a:ext uri="{0D108BD9-81ED-4DB2-BD59-A6C34878D82A}">
                    <a16:rowId xmlns:a16="http://schemas.microsoft.com/office/drawing/2014/main" xmlns="" val="10007"/>
                  </a:ext>
                </a:extLst>
              </a:tr>
              <a:tr h="366717">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800" b="1" i="0" u="none" strike="noStrike" cap="none" normalizeH="0" baseline="0">
                          <a:ln>
                            <a:noFill/>
                          </a:ln>
                          <a:solidFill>
                            <a:schemeClr val="tx1"/>
                          </a:solidFill>
                          <a:effectLst/>
                          <a:latin typeface="Times New Roman" panose="02020603050405020304" pitchFamily="18" charset="0"/>
                        </a:rPr>
                        <a:t>Muqueuse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600" b="0" i="0" u="none" strike="noStrike" cap="none" normalizeH="0" baseline="0">
                          <a:ln>
                            <a:noFill/>
                          </a:ln>
                          <a:solidFill>
                            <a:schemeClr val="tx1"/>
                          </a:solidFill>
                          <a:effectLst/>
                          <a:latin typeface="Times New Roman" panose="02020603050405020304" pitchFamily="18" charset="0"/>
                        </a:rPr>
                        <a:t>Sècheresse , sclérose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600" b="0" i="0" u="none" strike="noStrike" cap="none" normalizeH="0" baseline="0">
                          <a:ln>
                            <a:noFill/>
                          </a:ln>
                          <a:solidFill>
                            <a:schemeClr val="tx1"/>
                          </a:solidFill>
                          <a:effectLst/>
                          <a:latin typeface="Times New Roman" panose="02020603050405020304" pitchFamily="18" charset="0"/>
                        </a:rPr>
                        <a:t>Examens OPH/ stomato/ gynécologique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r h="366717">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800" b="0" i="0" u="none" strike="noStrike" cap="none" normalizeH="0" baseline="0">
                          <a:ln>
                            <a:noFill/>
                          </a:ln>
                          <a:solidFill>
                            <a:schemeClr val="tx1"/>
                          </a:solidFill>
                          <a:effectLst/>
                          <a:latin typeface="Times New Roman" panose="02020603050405020304" pitchFamily="18" charset="0"/>
                        </a:rPr>
                        <a:t>Génital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CC8F6"/>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600" b="0" i="0" u="none" strike="noStrike" cap="none" normalizeH="0" baseline="0">
                          <a:ln>
                            <a:noFill/>
                          </a:ln>
                          <a:solidFill>
                            <a:schemeClr val="tx1"/>
                          </a:solidFill>
                          <a:effectLst/>
                          <a:latin typeface="Times New Roman" panose="02020603050405020304" pitchFamily="18" charset="0"/>
                        </a:rPr>
                        <a:t>Sclérose, impuissance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CC8F6"/>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fr-FR" sz="1600" b="0" i="0" u="none" strike="noStrike" cap="none" normalizeH="0" baseline="0">
                          <a:ln>
                            <a:noFill/>
                          </a:ln>
                          <a:solidFill>
                            <a:schemeClr val="tx1"/>
                          </a:solidFill>
                          <a:effectLst/>
                          <a:latin typeface="Times New Roman" panose="02020603050405020304" pitchFamily="18" charset="0"/>
                        </a:rPr>
                        <a:t>Examen clinique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CC8F6"/>
                    </a:solidFill>
                  </a:tcPr>
                </a:tc>
                <a:extLst>
                  <a:ext uri="{0D108BD9-81ED-4DB2-BD59-A6C34878D82A}">
                    <a16:rowId xmlns:a16="http://schemas.microsoft.com/office/drawing/2014/main" xmlns="" val="10009"/>
                  </a:ext>
                </a:extLst>
              </a:tr>
            </a:tbl>
          </a:graphicData>
        </a:graphic>
      </p:graphicFrame>
      <p:sp>
        <p:nvSpPr>
          <p:cNvPr id="3" name="ZoneTexte 2"/>
          <p:cNvSpPr txBox="1"/>
          <p:nvPr/>
        </p:nvSpPr>
        <p:spPr>
          <a:xfrm>
            <a:off x="179512" y="44624"/>
            <a:ext cx="8661399" cy="400110"/>
          </a:xfrm>
          <a:prstGeom prst="rect">
            <a:avLst/>
          </a:prstGeom>
          <a:noFill/>
        </p:spPr>
        <p:txBody>
          <a:bodyPr wrap="square" rtlCol="0">
            <a:spAutoFit/>
          </a:bodyPr>
          <a:lstStyle/>
          <a:p>
            <a:pPr algn="ctr"/>
            <a:r>
              <a:rPr lang="fr-FR" sz="2000" b="1" dirty="0">
                <a:solidFill>
                  <a:srgbClr val="FF0000"/>
                </a:solidFill>
              </a:rPr>
              <a:t>ATTEINTES ORGANIQUES au cours de la SCLERODERMIE SYSTEMIQUE (</a:t>
            </a:r>
            <a:r>
              <a:rPr lang="fr-FR" sz="2000" b="1" dirty="0" err="1">
                <a:solidFill>
                  <a:srgbClr val="FF0000"/>
                </a:solidFill>
              </a:rPr>
              <a:t>SSc</a:t>
            </a:r>
            <a:r>
              <a:rPr lang="fr-FR" sz="2000" b="1" dirty="0">
                <a:solidFill>
                  <a:srgbClr val="FF0000"/>
                </a:solidFill>
              </a:rPr>
              <a:t>)</a:t>
            </a:r>
          </a:p>
        </p:txBody>
      </p:sp>
      <p:pic>
        <p:nvPicPr>
          <p:cNvPr id="2" name="Diapo9 s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739336" y="0"/>
            <a:ext cx="404664" cy="404664"/>
          </a:xfrm>
          <a:prstGeom prst="rect">
            <a:avLst/>
          </a:prstGeom>
        </p:spPr>
      </p:pic>
    </p:spTree>
    <p:extLst>
      <p:ext uri="{BB962C8B-B14F-4D97-AF65-F5344CB8AC3E}">
        <p14:creationId xmlns:p14="http://schemas.microsoft.com/office/powerpoint/2010/main" val="3446482467"/>
      </p:ext>
    </p:extLst>
  </p:cSld>
  <p:clrMapOvr>
    <a:masterClrMapping/>
  </p:clrMapOvr>
  <p:transition spd="slow" advTm="4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4262</TotalTime>
  <Words>4227</Words>
  <Application>Microsoft Office PowerPoint</Application>
  <PresentationFormat>On-screen Show (4:3)</PresentationFormat>
  <Paragraphs>466</Paragraphs>
  <Slides>25</Slides>
  <Notes>25</Notes>
  <HiddenSlides>0</HiddenSlides>
  <MMClips>24</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Thème Office</vt:lpstr>
      <vt:lpstr>Greffes de Cellules Souches Hématopoïétiques  (CSH) pour traiter les Maladies Auto-Immunes</vt:lpstr>
      <vt:lpstr>Historique : Greffe de CSH dans le traitement des maladies auto-immunes (MAI) et auto-inflammatoires </vt:lpstr>
      <vt:lpstr>LES DIFFERENTES MALADIES AUTOIMMUNES (MAI)  </vt:lpstr>
      <vt:lpstr>PowerPoint Presentation</vt:lpstr>
      <vt:lpstr>PowerPoint Presentation</vt:lpstr>
      <vt:lpstr>PowerPoint Presentation</vt:lpstr>
      <vt:lpstr>Specificités de soins infimiers pour les patients atteints de MAI et Greffés de CSH   </vt:lpstr>
      <vt:lpstr>PowerPoint Presentation</vt:lpstr>
      <vt:lpstr>PowerPoint Presentation</vt:lpstr>
      <vt:lpstr>PowerPoint Presentation</vt:lpstr>
      <vt:lpstr>  Self Health Questionnaire Assessment (SHAQ):  auto-questionnaire de qualité de vie, mesure le retentissement fonctionnel  et Index clinique pronostic de la SSc Steen Arthritis Rheum 1997;40:1984   </vt:lpstr>
      <vt:lpstr>2- Sclérose en plaques (SEP) : atteinte neurologique Expanded Disability Status Scale(EDSS): mesure le  degré de handicap chez un patient avec SEP selon lésions </vt:lpstr>
      <vt:lpstr>PowerPoint Presentation</vt:lpstr>
      <vt:lpstr>PowerPoint Presentation</vt:lpstr>
      <vt:lpstr>3- Maladie de Crohn :</vt:lpstr>
      <vt:lpstr>PowerPoint Presentation</vt:lpstr>
      <vt:lpstr>CROHN ET INDICATIONS AUTOGREFFE DE CSHP    </vt:lpstr>
      <vt:lpstr>Autogreffe de Cellules Souches Hématopoïétiques(CSH): 2 étapes </vt:lpstr>
      <vt:lpstr>PowerPoint Presentation</vt:lpstr>
      <vt:lpstr>PowerPoint Presentation</vt:lpstr>
      <vt:lpstr> Survie globale à 3 ans (n= 900)</vt:lpstr>
      <vt:lpstr>PowerPoint Presentation</vt:lpstr>
      <vt:lpstr>PowerPoint Presentation</vt:lpstr>
      <vt:lpstr>PowerPoint Presentation</vt:lpstr>
      <vt:lpstr>PowerPoint Presentation</vt:lpstr>
    </vt:vector>
  </TitlesOfParts>
  <Company>AP-HP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FAIVRE Hélène</dc:creator>
  <cp:lastModifiedBy>Colleen</cp:lastModifiedBy>
  <cp:revision>441</cp:revision>
  <cp:lastPrinted>2016-10-07T14:06:12Z</cp:lastPrinted>
  <dcterms:created xsi:type="dcterms:W3CDTF">2016-07-06T09:24:08Z</dcterms:created>
  <dcterms:modified xsi:type="dcterms:W3CDTF">2018-04-13T04:46:17Z</dcterms:modified>
</cp:coreProperties>
</file>